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15"/>
  </p:notesMasterIdLst>
  <p:handoutMasterIdLst>
    <p:handoutMasterId r:id="rId16"/>
  </p:handoutMasterIdLst>
  <p:sldIdLst>
    <p:sldId id="289" r:id="rId5"/>
    <p:sldId id="276" r:id="rId6"/>
    <p:sldId id="261" r:id="rId7"/>
    <p:sldId id="263" r:id="rId8"/>
    <p:sldId id="290" r:id="rId9"/>
    <p:sldId id="292" r:id="rId10"/>
    <p:sldId id="537" r:id="rId11"/>
    <p:sldId id="533" r:id="rId12"/>
    <p:sldId id="288"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9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28BCF-352E-42AD-96ED-3405BF02C6A0}" v="17" dt="2025-01-10T15:18:46.840"/>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4" autoAdjust="0"/>
  </p:normalViewPr>
  <p:slideViewPr>
    <p:cSldViewPr snapToGrid="0">
      <p:cViewPr varScale="1">
        <p:scale>
          <a:sx n="70" d="100"/>
          <a:sy n="70" d="100"/>
        </p:scale>
        <p:origin x="536"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6/2/2025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20650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1667A-F0C4-51A9-2D34-71AA30723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D4D07-9FC5-5084-A021-7121523DA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E0889-A7BB-6F6B-BB46-134A27FD7A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1F4921-0DDB-3FF7-1A26-9BF2E0839713}"/>
              </a:ext>
            </a:extLst>
          </p:cNvPr>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363453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9</a:t>
            </a:fld>
            <a:endParaRPr lang="en-US"/>
          </a:p>
        </p:txBody>
      </p:sp>
    </p:spTree>
    <p:extLst>
      <p:ext uri="{BB962C8B-B14F-4D97-AF65-F5344CB8AC3E}">
        <p14:creationId xmlns:p14="http://schemas.microsoft.com/office/powerpoint/2010/main" val="372763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25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65686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104000" y="828000"/>
            <a:ext cx="9984000" cy="512768"/>
          </a:xfrm>
          <a:prstGeom prst="rect">
            <a:avLst/>
          </a:prstGeom>
        </p:spPr>
        <p:txBody>
          <a:bodyPr lIns="0" tIns="0" rIns="0" bIns="0"/>
          <a:lstStyle>
            <a:lvl1pPr marL="0" indent="0" algn="l">
              <a:spcBef>
                <a:spcPts val="0"/>
              </a:spcBef>
              <a:buFontTx/>
              <a:buNone/>
              <a:defRPr baseline="0">
                <a:solidFill>
                  <a:schemeClr val="tx1"/>
                </a:solidFill>
              </a:defRPr>
            </a:lvl1pPr>
          </a:lstStyle>
          <a:p>
            <a:pPr lvl="0"/>
            <a:r>
              <a:rPr lang="de-DE" dirty="0"/>
              <a:t>Click to add title</a:t>
            </a:r>
          </a:p>
        </p:txBody>
      </p:sp>
      <p:sp>
        <p:nvSpPr>
          <p:cNvPr id="4" name="Textplatzhalter 3"/>
          <p:cNvSpPr>
            <a:spLocks noGrp="1"/>
          </p:cNvSpPr>
          <p:nvPr>
            <p:ph type="body" sz="quarter" idx="12" hasCustomPrompt="1"/>
          </p:nvPr>
        </p:nvSpPr>
        <p:spPr>
          <a:xfrm>
            <a:off x="1104000" y="1368000"/>
            <a:ext cx="9984000" cy="374400"/>
          </a:xfrm>
          <a:prstGeom prst="rect">
            <a:avLst/>
          </a:prstGeom>
        </p:spPr>
        <p:txBody>
          <a:bodyPr lIns="0" tIns="0" rIns="0" bIns="0"/>
          <a:lstStyle>
            <a:lvl1pPr marL="0" indent="0">
              <a:spcBef>
                <a:spcPts val="0"/>
              </a:spcBef>
              <a:buFontTx/>
              <a:buNone/>
              <a:defRPr sz="2200"/>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1104897" y="2124000"/>
            <a:ext cx="9984000" cy="3960000"/>
          </a:xfrm>
          <a:prstGeom prst="rect">
            <a:avLst/>
          </a:prstGeom>
        </p:spPr>
        <p:txBody>
          <a:bodyPr lIns="0" tIns="0" rIns="0" bIns="0" spcCol="432000"/>
          <a:lstStyle>
            <a:lvl1pPr marL="216000" indent="-216000">
              <a:spcBef>
                <a:spcPts val="0"/>
              </a:spcBef>
              <a:defRPr sz="1800"/>
            </a:lvl1pPr>
            <a:lvl2pPr marL="432000" indent="-216000">
              <a:spcBef>
                <a:spcPts val="0"/>
              </a:spcBef>
              <a:defRPr sz="1800"/>
            </a:lvl2pPr>
            <a:lvl3pPr marL="648000" indent="-216000">
              <a:spcBef>
                <a:spcPts val="0"/>
              </a:spcBef>
              <a:buFont typeface="Wingdings" panose="05000000000000000000" pitchFamily="2" charset="2"/>
              <a:buChar char="§"/>
              <a:defRPr sz="1800"/>
            </a:lvl3pPr>
            <a:lvl4pPr marL="864000" indent="-216000">
              <a:spcBef>
                <a:spcPts val="0"/>
              </a:spcBef>
              <a:buFont typeface="Arial" panose="020B0604020202020204" pitchFamily="34" charset="0"/>
              <a:buChar char="•"/>
              <a:defRPr sz="1800"/>
            </a:lvl4pPr>
            <a:lvl5pPr marL="1080000" indent="-228600">
              <a:spcBef>
                <a:spcPts val="0"/>
              </a:spcBef>
              <a:buFont typeface="Calibri" panose="020F0502020204030204" pitchFamily="34" charset="0"/>
              <a:buChar char="─"/>
              <a:defRPr sz="18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2FE7B8A5-91FF-4853-8FE8-075EAB155A2B}"/>
              </a:ext>
            </a:extLst>
          </p:cNvPr>
          <p:cNvSpPr txBox="1"/>
          <p:nvPr userDrawn="1"/>
        </p:nvSpPr>
        <p:spPr>
          <a:xfrm>
            <a:off x="10601126" y="6505927"/>
            <a:ext cx="1348047" cy="307777"/>
          </a:xfrm>
          <a:prstGeom prst="rect">
            <a:avLst/>
          </a:prstGeom>
          <a:gradFill>
            <a:gsLst>
              <a:gs pos="0">
                <a:srgbClr val="003478"/>
              </a:gs>
              <a:gs pos="34000">
                <a:srgbClr val="0089C4">
                  <a:alpha val="59000"/>
                </a:srgbClr>
              </a:gs>
            </a:gsLst>
            <a:lin ang="2100000" scaled="1"/>
          </a:gradFill>
        </p:spPr>
        <p:txBody>
          <a:bodyPr wrap="square">
            <a:spAutoFit/>
          </a:bodyPr>
          <a:lstStyle/>
          <a:p>
            <a:pPr algn="ctr"/>
            <a:r>
              <a:rPr lang="en-US" sz="1400" b="1" dirty="0">
                <a:solidFill>
                  <a:schemeClr val="bg1"/>
                </a:solidFill>
              </a:rPr>
              <a:t>Holic SCS</a:t>
            </a:r>
            <a:endParaRPr lang="en-US" sz="1400" dirty="0">
              <a:solidFill>
                <a:schemeClr val="bg1"/>
              </a:solidFill>
            </a:endParaRPr>
          </a:p>
        </p:txBody>
      </p:sp>
    </p:spTree>
    <p:extLst>
      <p:ext uri="{BB962C8B-B14F-4D97-AF65-F5344CB8AC3E}">
        <p14:creationId xmlns:p14="http://schemas.microsoft.com/office/powerpoint/2010/main" val="4152288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575851" y="521880"/>
            <a:ext cx="10977141" cy="982722"/>
          </a:xfrm>
          <a:prstGeom prst="rect">
            <a:avLst/>
          </a:prstGeom>
        </p:spPr>
        <p:txBody>
          <a:bodyPr lIns="0" tIns="0" rIns="0" bIns="0"/>
          <a:lstStyle>
            <a:lvl1pPr marL="0" indent="0" algn="l">
              <a:spcBef>
                <a:spcPts val="0"/>
              </a:spcBef>
              <a:buFontTx/>
              <a:buNone/>
              <a:defRPr sz="2399" baseline="0">
                <a:solidFill>
                  <a:schemeClr val="tx1"/>
                </a:solidFill>
              </a:defRPr>
            </a:lvl1pPr>
          </a:lstStyle>
          <a:p>
            <a:pPr lvl="0"/>
            <a:r>
              <a:rPr lang="en-US" noProof="0" dirty="0"/>
              <a:t>Click to add text</a:t>
            </a:r>
          </a:p>
          <a:p>
            <a:pPr lvl="0"/>
            <a:endParaRPr lang="en-US" noProof="0" dirty="0"/>
          </a:p>
        </p:txBody>
      </p:sp>
    </p:spTree>
    <p:extLst>
      <p:ext uri="{BB962C8B-B14F-4D97-AF65-F5344CB8AC3E}">
        <p14:creationId xmlns:p14="http://schemas.microsoft.com/office/powerpoint/2010/main" val="1546669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09321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6/2/2025</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6/2/2025</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3" r:id="rId14"/>
    <p:sldLayoutId id="2147483687" r:id="rId15"/>
    <p:sldLayoutId id="2147483688" r:id="rId16"/>
    <p:sldLayoutId id="2147483689" r:id="rId17"/>
    <p:sldLayoutId id="2147483690" r:id="rId18"/>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logo for logistics ground&#10;&#10;Description automatically generated">
            <a:extLst>
              <a:ext uri="{FF2B5EF4-FFF2-40B4-BE49-F238E27FC236}">
                <a16:creationId xmlns:a16="http://schemas.microsoft.com/office/drawing/2014/main" id="{D5A8F4B4-6D29-FA12-4A8D-70F8D6785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2457309"/>
            <a:ext cx="2879083" cy="1943381"/>
          </a:xfrm>
          <a:prstGeom prst="rect">
            <a:avLst/>
          </a:prstGeom>
        </p:spPr>
      </p:pic>
      <p:sp>
        <p:nvSpPr>
          <p:cNvPr id="122" name="Rectangle 121">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close-up of a logo&#10;&#10;Description automatically generated">
            <a:extLst>
              <a:ext uri="{FF2B5EF4-FFF2-40B4-BE49-F238E27FC236}">
                <a16:creationId xmlns:a16="http://schemas.microsoft.com/office/drawing/2014/main" id="{49A54085-9292-168E-F98A-386596E750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976" y="2594203"/>
            <a:ext cx="2880360" cy="1670608"/>
          </a:xfrm>
          <a:prstGeom prst="rect">
            <a:avLst/>
          </a:prstGeom>
        </p:spPr>
      </p:pic>
      <p:sp>
        <p:nvSpPr>
          <p:cNvPr id="124" name="Rectangle 123">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blue and white logo&#10;&#10;Description automatically generated">
            <a:extLst>
              <a:ext uri="{FF2B5EF4-FFF2-40B4-BE49-F238E27FC236}">
                <a16:creationId xmlns:a16="http://schemas.microsoft.com/office/drawing/2014/main" id="{21EF17B2-C72E-FCCC-9BA1-F753B19DD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3941" y="3061754"/>
            <a:ext cx="2880360" cy="734491"/>
          </a:xfrm>
          <a:prstGeom prst="rect">
            <a:avLst/>
          </a:prstGeom>
        </p:spPr>
      </p:pic>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7E26-E80B-DCDE-4FE7-AFA43A44D0B6}"/>
              </a:ext>
            </a:extLst>
          </p:cNvPr>
          <p:cNvSpPr>
            <a:spLocks noGrp="1"/>
          </p:cNvSpPr>
          <p:nvPr>
            <p:ph type="ctrTitle"/>
          </p:nvPr>
        </p:nvSpPr>
        <p:spPr>
          <a:xfrm>
            <a:off x="857468" y="486138"/>
            <a:ext cx="5427584" cy="1420721"/>
          </a:xfrm>
        </p:spPr>
        <p:txBody>
          <a:bodyPr/>
          <a:lstStyle/>
          <a:p>
            <a:pPr algn="ctr"/>
            <a:r>
              <a:rPr lang="en-US" b="1" i="0" dirty="0">
                <a:solidFill>
                  <a:srgbClr val="263941"/>
                </a:solidFill>
                <a:latin typeface="Jura" pitchFamily="2" charset="0"/>
                <a:ea typeface="Jura" pitchFamily="2" charset="0"/>
              </a:rPr>
              <a:t>Get a quote today!</a:t>
            </a:r>
          </a:p>
        </p:txBody>
      </p:sp>
      <p:pic>
        <p:nvPicPr>
          <p:cNvPr id="5" name="Picture Placeholder 4" descr="A large empty warehouse with lights&#10;&#10;Description automatically generated">
            <a:extLst>
              <a:ext uri="{FF2B5EF4-FFF2-40B4-BE49-F238E27FC236}">
                <a16:creationId xmlns:a16="http://schemas.microsoft.com/office/drawing/2014/main" id="{A1CB0140-5F46-A750-1897-0984617C20F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48" b="12548"/>
          <a:stretch>
            <a:fillRect/>
          </a:stretch>
        </p:blipFill>
        <p:spPr/>
      </p:pic>
      <p:pic>
        <p:nvPicPr>
          <p:cNvPr id="7" name="Picture 6" descr="A qr code on a white background&#10;&#10;Description automatically generated">
            <a:extLst>
              <a:ext uri="{FF2B5EF4-FFF2-40B4-BE49-F238E27FC236}">
                <a16:creationId xmlns:a16="http://schemas.microsoft.com/office/drawing/2014/main" id="{C5968465-1BB6-920D-63A1-A60DDA0F6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135" y="2034865"/>
            <a:ext cx="3524250" cy="3524250"/>
          </a:xfrm>
          <a:prstGeom prst="rect">
            <a:avLst/>
          </a:prstGeom>
        </p:spPr>
      </p:pic>
    </p:spTree>
    <p:extLst>
      <p:ext uri="{BB962C8B-B14F-4D97-AF65-F5344CB8AC3E}">
        <p14:creationId xmlns:p14="http://schemas.microsoft.com/office/powerpoint/2010/main" val="253326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1524000" y="241867"/>
            <a:ext cx="9144000" cy="906710"/>
          </a:xfrm>
          <a:noFill/>
        </p:spPr>
        <p:txBody>
          <a:bodyPr anchor="b"/>
          <a:lstStyle/>
          <a:p>
            <a:r>
              <a:rPr lang="en-US" i="0" dirty="0">
                <a:solidFill>
                  <a:srgbClr val="263941"/>
                </a:solidFill>
                <a:latin typeface="Jura SemiBold" pitchFamily="2" charset="0"/>
                <a:ea typeface="Jura SemiBold" pitchFamily="2" charset="0"/>
              </a:rPr>
              <a:t>Core Values</a:t>
            </a:r>
          </a:p>
        </p:txBody>
      </p:sp>
      <p:pic>
        <p:nvPicPr>
          <p:cNvPr id="6" name="Picture Placeholder 5" descr="A forklift driving through a warehouse&#10;&#10;Description automatically generated">
            <a:extLst>
              <a:ext uri="{FF2B5EF4-FFF2-40B4-BE49-F238E27FC236}">
                <a16:creationId xmlns:a16="http://schemas.microsoft.com/office/drawing/2014/main" id="{068E8C34-EBD5-D319-8A06-9D31BA2F197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678" b="19678"/>
          <a:stretch>
            <a:fillRect/>
          </a:stretch>
        </p:blipFill>
        <p:spPr/>
      </p:pic>
      <p:sp>
        <p:nvSpPr>
          <p:cNvPr id="7" name="TextBox 6">
            <a:extLst>
              <a:ext uri="{FF2B5EF4-FFF2-40B4-BE49-F238E27FC236}">
                <a16:creationId xmlns:a16="http://schemas.microsoft.com/office/drawing/2014/main" id="{E349FD61-3624-BF5B-C44A-490A13D1D06B}"/>
              </a:ext>
            </a:extLst>
          </p:cNvPr>
          <p:cNvSpPr txBox="1"/>
          <p:nvPr/>
        </p:nvSpPr>
        <p:spPr>
          <a:xfrm>
            <a:off x="544720" y="1694986"/>
            <a:ext cx="2743200" cy="1077218"/>
          </a:xfrm>
          <a:prstGeom prst="rect">
            <a:avLst/>
          </a:prstGeom>
          <a:noFill/>
        </p:spPr>
        <p:txBody>
          <a:bodyPr wrap="square" rtlCol="0">
            <a:spAutoFit/>
          </a:bodyPr>
          <a:lstStyle/>
          <a:p>
            <a:pPr algn="ctr"/>
            <a:r>
              <a:rPr lang="en-US" b="1" dirty="0">
                <a:solidFill>
                  <a:srgbClr val="263941"/>
                </a:solidFill>
                <a:latin typeface="Lato Light" panose="020F0502020204030203" pitchFamily="34" charset="0"/>
                <a:ea typeface="Lato Light" panose="020F0502020204030203" pitchFamily="34" charset="0"/>
                <a:cs typeface="Lato Light" panose="020F0502020204030203" pitchFamily="34" charset="0"/>
              </a:rPr>
              <a:t>Do The Right Thing</a:t>
            </a:r>
          </a:p>
          <a:p>
            <a:pPr algn="ctr"/>
            <a:endParaRPr lang="en-US" dirty="0">
              <a:solidFill>
                <a:srgbClr val="26394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US" sz="1400" dirty="0">
                <a:solidFill>
                  <a:srgbClr val="263941"/>
                </a:solidFill>
                <a:latin typeface="Lato Light" panose="020F0502020204030203" pitchFamily="34" charset="0"/>
                <a:ea typeface="Lato Light" panose="020F0502020204030203" pitchFamily="34" charset="0"/>
                <a:cs typeface="Lato Light" panose="020F0502020204030203" pitchFamily="34" charset="0"/>
              </a:rPr>
              <a:t>We act with integrity, even when no one is watching. </a:t>
            </a:r>
          </a:p>
        </p:txBody>
      </p:sp>
      <p:sp>
        <p:nvSpPr>
          <p:cNvPr id="8" name="TextBox 7">
            <a:extLst>
              <a:ext uri="{FF2B5EF4-FFF2-40B4-BE49-F238E27FC236}">
                <a16:creationId xmlns:a16="http://schemas.microsoft.com/office/drawing/2014/main" id="{48756F65-645A-627F-F9E3-B60894852660}"/>
              </a:ext>
            </a:extLst>
          </p:cNvPr>
          <p:cNvSpPr txBox="1"/>
          <p:nvPr/>
        </p:nvSpPr>
        <p:spPr>
          <a:xfrm>
            <a:off x="3287920" y="1694986"/>
            <a:ext cx="2743200" cy="1569660"/>
          </a:xfrm>
          <a:prstGeom prst="rect">
            <a:avLst/>
          </a:prstGeom>
          <a:noFill/>
        </p:spPr>
        <p:txBody>
          <a:bodyPr wrap="square" rtlCol="0">
            <a:spAutoFit/>
          </a:bodyPr>
          <a:lstStyle/>
          <a:p>
            <a:pPr algn="ctr"/>
            <a:r>
              <a:rPr lang="en-US" b="1" dirty="0">
                <a:solidFill>
                  <a:srgbClr val="263941"/>
                </a:solidFill>
                <a:latin typeface="Lato Light" panose="020F0502020204030203" pitchFamily="34" charset="0"/>
                <a:ea typeface="Lato Light" panose="020F0502020204030203" pitchFamily="34" charset="0"/>
                <a:cs typeface="Lato Light" panose="020F0502020204030203" pitchFamily="34" charset="0"/>
              </a:rPr>
              <a:t>Fanatical Commitment to Service</a:t>
            </a:r>
          </a:p>
          <a:p>
            <a:pPr algn="ctr"/>
            <a:endParaRPr lang="en-US" dirty="0">
              <a:solidFill>
                <a:srgbClr val="26394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US" sz="1400" dirty="0">
                <a:solidFill>
                  <a:srgbClr val="263941"/>
                </a:solidFill>
                <a:latin typeface="Lato Light" panose="020F0502020204030203" pitchFamily="34" charset="0"/>
                <a:ea typeface="Lato Light" panose="020F0502020204030203" pitchFamily="34" charset="0"/>
                <a:cs typeface="Lato Light" panose="020F0502020204030203" pitchFamily="34" charset="0"/>
              </a:rPr>
              <a:t>We go above and beyond to deliver exceptional service that exceeds expectations.</a:t>
            </a:r>
          </a:p>
        </p:txBody>
      </p:sp>
      <p:sp>
        <p:nvSpPr>
          <p:cNvPr id="9" name="TextBox 8">
            <a:extLst>
              <a:ext uri="{FF2B5EF4-FFF2-40B4-BE49-F238E27FC236}">
                <a16:creationId xmlns:a16="http://schemas.microsoft.com/office/drawing/2014/main" id="{700F35A7-5CE1-4202-876B-66A3DA46B033}"/>
              </a:ext>
            </a:extLst>
          </p:cNvPr>
          <p:cNvSpPr txBox="1"/>
          <p:nvPr/>
        </p:nvSpPr>
        <p:spPr>
          <a:xfrm>
            <a:off x="6031120" y="1694986"/>
            <a:ext cx="2743200" cy="1292662"/>
          </a:xfrm>
          <a:prstGeom prst="rect">
            <a:avLst/>
          </a:prstGeom>
          <a:noFill/>
        </p:spPr>
        <p:txBody>
          <a:bodyPr wrap="square" rtlCol="0">
            <a:spAutoFit/>
          </a:bodyPr>
          <a:lstStyle/>
          <a:p>
            <a:pPr algn="ctr"/>
            <a:r>
              <a:rPr lang="en-US" b="1" dirty="0">
                <a:solidFill>
                  <a:srgbClr val="263941"/>
                </a:solidFill>
                <a:latin typeface="Lato Light" panose="020F0502020204030203" pitchFamily="34" charset="0"/>
                <a:ea typeface="Lato Light" panose="020F0502020204030203" pitchFamily="34" charset="0"/>
                <a:cs typeface="Lato Light" panose="020F0502020204030203" pitchFamily="34" charset="0"/>
              </a:rPr>
              <a:t>We Not Me</a:t>
            </a:r>
          </a:p>
          <a:p>
            <a:pPr algn="ctr"/>
            <a:endParaRPr lang="en-US" dirty="0">
              <a:solidFill>
                <a:srgbClr val="26394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US" sz="1400" dirty="0">
                <a:solidFill>
                  <a:srgbClr val="263941"/>
                </a:solidFill>
                <a:latin typeface="Lato Light" panose="020F0502020204030203" pitchFamily="34" charset="0"/>
                <a:ea typeface="Lato Light" panose="020F0502020204030203" pitchFamily="34" charset="0"/>
                <a:cs typeface="Lato Light" panose="020F0502020204030203" pitchFamily="34" charset="0"/>
              </a:rPr>
              <a:t>We prioritize teamwork, collaboration, and collective success over individual gain. </a:t>
            </a:r>
          </a:p>
        </p:txBody>
      </p:sp>
      <p:sp>
        <p:nvSpPr>
          <p:cNvPr id="10" name="TextBox 9">
            <a:extLst>
              <a:ext uri="{FF2B5EF4-FFF2-40B4-BE49-F238E27FC236}">
                <a16:creationId xmlns:a16="http://schemas.microsoft.com/office/drawing/2014/main" id="{C056A36A-484D-E0B8-3B9A-7A9F52135A88}"/>
              </a:ext>
            </a:extLst>
          </p:cNvPr>
          <p:cNvSpPr txBox="1"/>
          <p:nvPr/>
        </p:nvSpPr>
        <p:spPr>
          <a:xfrm>
            <a:off x="8774320" y="1694986"/>
            <a:ext cx="2743200" cy="1292662"/>
          </a:xfrm>
          <a:prstGeom prst="rect">
            <a:avLst/>
          </a:prstGeom>
          <a:noFill/>
        </p:spPr>
        <p:txBody>
          <a:bodyPr wrap="square" rtlCol="0">
            <a:spAutoFit/>
          </a:bodyPr>
          <a:lstStyle/>
          <a:p>
            <a:pPr algn="ctr"/>
            <a:r>
              <a:rPr lang="en-US" b="1" dirty="0">
                <a:solidFill>
                  <a:srgbClr val="263941"/>
                </a:solidFill>
                <a:latin typeface="Lato Light" panose="020F0502020204030203" pitchFamily="34" charset="0"/>
                <a:ea typeface="Lato Light" panose="020F0502020204030203" pitchFamily="34" charset="0"/>
                <a:cs typeface="Lato Light" panose="020F0502020204030203" pitchFamily="34" charset="0"/>
              </a:rPr>
              <a:t>Can Do Attitude</a:t>
            </a:r>
          </a:p>
          <a:p>
            <a:pPr algn="ctr"/>
            <a:endParaRPr lang="en-US" b="1" dirty="0">
              <a:solidFill>
                <a:srgbClr val="26394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US" sz="1400" dirty="0">
                <a:solidFill>
                  <a:srgbClr val="263941"/>
                </a:solidFill>
                <a:latin typeface="Lato Light" panose="020F0502020204030203" pitchFamily="34" charset="0"/>
                <a:ea typeface="Lato Light" panose="020F0502020204030203" pitchFamily="34" charset="0"/>
                <a:cs typeface="Lato Light" panose="020F0502020204030203" pitchFamily="34" charset="0"/>
              </a:rPr>
              <a:t>We approach every challenge with positivity, resilience, and a solution-focused mindset. </a:t>
            </a:r>
          </a:p>
        </p:txBody>
      </p:sp>
    </p:spTree>
    <p:extLst>
      <p:ext uri="{BB962C8B-B14F-4D97-AF65-F5344CB8AC3E}">
        <p14:creationId xmlns:p14="http://schemas.microsoft.com/office/powerpoint/2010/main" val="82108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880946" y="336389"/>
            <a:ext cx="6930838" cy="706902"/>
          </a:xfrm>
          <a:noFill/>
        </p:spPr>
        <p:txBody>
          <a:bodyPr/>
          <a:lstStyle/>
          <a:p>
            <a:r>
              <a:rPr lang="en-US" i="0" dirty="0">
                <a:solidFill>
                  <a:srgbClr val="263941"/>
                </a:solidFill>
                <a:latin typeface="Jura SemiBold" pitchFamily="2" charset="0"/>
                <a:ea typeface="Jura SemiBold" pitchFamily="2" charset="0"/>
              </a:rPr>
              <a:t>RSG - Ready ship go!</a:t>
            </a:r>
          </a:p>
        </p:txBody>
      </p:sp>
      <p:sp>
        <p:nvSpPr>
          <p:cNvPr id="8" name="TextBox 7">
            <a:extLst>
              <a:ext uri="{FF2B5EF4-FFF2-40B4-BE49-F238E27FC236}">
                <a16:creationId xmlns:a16="http://schemas.microsoft.com/office/drawing/2014/main" id="{EFB13327-1719-8D7A-80BD-96053B3C13F1}"/>
              </a:ext>
            </a:extLst>
          </p:cNvPr>
          <p:cNvSpPr txBox="1"/>
          <p:nvPr/>
        </p:nvSpPr>
        <p:spPr>
          <a:xfrm>
            <a:off x="880946" y="1043620"/>
            <a:ext cx="10326030" cy="646331"/>
          </a:xfrm>
          <a:prstGeom prst="rect">
            <a:avLst/>
          </a:prstGeom>
          <a:noFill/>
        </p:spPr>
        <p:txBody>
          <a:bodyPr wrap="square" rtlCol="0">
            <a:spAutoFit/>
          </a:bodyPr>
          <a:lstStyle/>
          <a:p>
            <a:r>
              <a:rPr lang="en-US" dirty="0">
                <a:solidFill>
                  <a:srgbClr val="263941"/>
                </a:solidFill>
                <a:latin typeface="Lato Light" panose="020F0502020204030203" pitchFamily="34" charset="0"/>
                <a:ea typeface="Lato Light" panose="020F0502020204030203" pitchFamily="34" charset="0"/>
                <a:cs typeface="Lato Light" panose="020F0502020204030203" pitchFamily="34" charset="0"/>
              </a:rPr>
              <a:t>We design, implement, manage, and continuously improve customer logistics programs for each client. Servicing each with excellence. </a:t>
            </a:r>
          </a:p>
        </p:txBody>
      </p:sp>
      <p:sp>
        <p:nvSpPr>
          <p:cNvPr id="9" name="TextBox 8">
            <a:extLst>
              <a:ext uri="{FF2B5EF4-FFF2-40B4-BE49-F238E27FC236}">
                <a16:creationId xmlns:a16="http://schemas.microsoft.com/office/drawing/2014/main" id="{8160F64D-98BF-98AC-945C-84ACF2117A6F}"/>
              </a:ext>
            </a:extLst>
          </p:cNvPr>
          <p:cNvSpPr txBox="1"/>
          <p:nvPr/>
        </p:nvSpPr>
        <p:spPr>
          <a:xfrm>
            <a:off x="844967" y="2003883"/>
            <a:ext cx="2514600" cy="523220"/>
          </a:xfrm>
          <a:prstGeom prst="rect">
            <a:avLst/>
          </a:prstGeom>
          <a:noFill/>
        </p:spPr>
        <p:txBody>
          <a:bodyPr wrap="square" rtlCol="0">
            <a:spAutoFit/>
          </a:bodyPr>
          <a:lstStyle/>
          <a:p>
            <a:pPr algn="ctr"/>
            <a:r>
              <a:rPr lang="en-US" sz="2800" b="1" dirty="0">
                <a:solidFill>
                  <a:srgbClr val="263941"/>
                </a:solidFill>
                <a:latin typeface="Jura SemiBold" pitchFamily="2" charset="0"/>
                <a:ea typeface="Jura SemiBold" pitchFamily="2" charset="0"/>
              </a:rPr>
              <a:t>Carrier</a:t>
            </a:r>
          </a:p>
        </p:txBody>
      </p:sp>
      <p:sp>
        <p:nvSpPr>
          <p:cNvPr id="10" name="TextBox 9">
            <a:extLst>
              <a:ext uri="{FF2B5EF4-FFF2-40B4-BE49-F238E27FC236}">
                <a16:creationId xmlns:a16="http://schemas.microsoft.com/office/drawing/2014/main" id="{B9CAF2E3-03B8-9AAD-7B2E-7B377D0D1C8B}"/>
              </a:ext>
            </a:extLst>
          </p:cNvPr>
          <p:cNvSpPr txBox="1"/>
          <p:nvPr/>
        </p:nvSpPr>
        <p:spPr>
          <a:xfrm>
            <a:off x="4505590" y="2003883"/>
            <a:ext cx="2514600" cy="523220"/>
          </a:xfrm>
          <a:prstGeom prst="rect">
            <a:avLst/>
          </a:prstGeom>
          <a:noFill/>
        </p:spPr>
        <p:txBody>
          <a:bodyPr wrap="square" rtlCol="0">
            <a:spAutoFit/>
          </a:bodyPr>
          <a:lstStyle/>
          <a:p>
            <a:pPr algn="ctr"/>
            <a:r>
              <a:rPr lang="en-US" sz="2800" b="1" dirty="0">
                <a:solidFill>
                  <a:srgbClr val="263941"/>
                </a:solidFill>
                <a:latin typeface="Jura SemiBold" pitchFamily="2" charset="0"/>
                <a:ea typeface="Jura SemiBold" pitchFamily="2" charset="0"/>
              </a:rPr>
              <a:t>3PL</a:t>
            </a:r>
          </a:p>
        </p:txBody>
      </p:sp>
      <p:sp>
        <p:nvSpPr>
          <p:cNvPr id="11" name="TextBox 10">
            <a:extLst>
              <a:ext uri="{FF2B5EF4-FFF2-40B4-BE49-F238E27FC236}">
                <a16:creationId xmlns:a16="http://schemas.microsoft.com/office/drawing/2014/main" id="{398609FD-6D47-1E50-0443-E636C899C59C}"/>
              </a:ext>
            </a:extLst>
          </p:cNvPr>
          <p:cNvSpPr txBox="1"/>
          <p:nvPr/>
        </p:nvSpPr>
        <p:spPr>
          <a:xfrm>
            <a:off x="8441473" y="2003883"/>
            <a:ext cx="2514600" cy="523220"/>
          </a:xfrm>
          <a:prstGeom prst="rect">
            <a:avLst/>
          </a:prstGeom>
          <a:noFill/>
        </p:spPr>
        <p:txBody>
          <a:bodyPr wrap="square" rtlCol="0">
            <a:spAutoFit/>
          </a:bodyPr>
          <a:lstStyle/>
          <a:p>
            <a:pPr algn="ctr"/>
            <a:r>
              <a:rPr lang="en-US" sz="2800" b="1" dirty="0">
                <a:solidFill>
                  <a:srgbClr val="263941"/>
                </a:solidFill>
                <a:latin typeface="Jura SemiBold" pitchFamily="2" charset="0"/>
                <a:ea typeface="Jura SemiBold" pitchFamily="2" charset="0"/>
              </a:rPr>
              <a:t>Warehouse</a:t>
            </a:r>
          </a:p>
        </p:txBody>
      </p:sp>
      <p:cxnSp>
        <p:nvCxnSpPr>
          <p:cNvPr id="13" name="Straight Connector 12">
            <a:extLst>
              <a:ext uri="{FF2B5EF4-FFF2-40B4-BE49-F238E27FC236}">
                <a16:creationId xmlns:a16="http://schemas.microsoft.com/office/drawing/2014/main" id="{0ABD7FAC-512F-C17D-2A98-940A1A148E8C}"/>
              </a:ext>
            </a:extLst>
          </p:cNvPr>
          <p:cNvCxnSpPr>
            <a:cxnSpLocks/>
          </p:cNvCxnSpPr>
          <p:nvPr/>
        </p:nvCxnSpPr>
        <p:spPr>
          <a:xfrm>
            <a:off x="3749741" y="2137893"/>
            <a:ext cx="0" cy="411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F881EE-C196-A70C-73BF-8A2D287D0BD8}"/>
              </a:ext>
            </a:extLst>
          </p:cNvPr>
          <p:cNvCxnSpPr>
            <a:cxnSpLocks/>
          </p:cNvCxnSpPr>
          <p:nvPr/>
        </p:nvCxnSpPr>
        <p:spPr>
          <a:xfrm>
            <a:off x="7946265" y="2263697"/>
            <a:ext cx="0" cy="411480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descr="Truck driving with speed on highway">
            <a:extLst>
              <a:ext uri="{FF2B5EF4-FFF2-40B4-BE49-F238E27FC236}">
                <a16:creationId xmlns:a16="http://schemas.microsoft.com/office/drawing/2014/main" id="{6F558090-BAE8-7841-7C63-763EE1D0C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927" y="2525307"/>
            <a:ext cx="1828800" cy="1219200"/>
          </a:xfrm>
          <a:prstGeom prst="rect">
            <a:avLst/>
          </a:prstGeom>
        </p:spPr>
      </p:pic>
      <p:pic>
        <p:nvPicPr>
          <p:cNvPr id="22" name="Picture 21" descr="Close-up of two people's hands pointing at laptop screen with stack of 4 books in background, one person holding a pen">
            <a:extLst>
              <a:ext uri="{FF2B5EF4-FFF2-40B4-BE49-F238E27FC236}">
                <a16:creationId xmlns:a16="http://schemas.microsoft.com/office/drawing/2014/main" id="{943B58F8-2526-A1DA-4177-3A172CF55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775" y="2525307"/>
            <a:ext cx="1824229" cy="1216152"/>
          </a:xfrm>
          <a:prstGeom prst="rect">
            <a:avLst/>
          </a:prstGeom>
        </p:spPr>
      </p:pic>
      <p:pic>
        <p:nvPicPr>
          <p:cNvPr id="27" name="Picture 26" descr="Boxes On Rack In Warehouse">
            <a:extLst>
              <a:ext uri="{FF2B5EF4-FFF2-40B4-BE49-F238E27FC236}">
                <a16:creationId xmlns:a16="http://schemas.microsoft.com/office/drawing/2014/main" id="{36AFE7D4-3B10-4303-34F7-827FBA3D9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4373" y="2525605"/>
            <a:ext cx="1828800" cy="1218902"/>
          </a:xfrm>
          <a:prstGeom prst="rect">
            <a:avLst/>
          </a:prstGeom>
        </p:spPr>
      </p:pic>
      <p:sp>
        <p:nvSpPr>
          <p:cNvPr id="28" name="TextBox 27">
            <a:extLst>
              <a:ext uri="{FF2B5EF4-FFF2-40B4-BE49-F238E27FC236}">
                <a16:creationId xmlns:a16="http://schemas.microsoft.com/office/drawing/2014/main" id="{524CD917-D388-6401-B5E6-E37F995EA804}"/>
              </a:ext>
            </a:extLst>
          </p:cNvPr>
          <p:cNvSpPr txBox="1"/>
          <p:nvPr/>
        </p:nvSpPr>
        <p:spPr>
          <a:xfrm>
            <a:off x="550127" y="3904086"/>
            <a:ext cx="3200400" cy="2057400"/>
          </a:xfrm>
          <a:prstGeom prst="rect">
            <a:avLst/>
          </a:prstGeom>
          <a:noFill/>
        </p:spPr>
        <p:txBody>
          <a:bodyPr wrap="square" rtlCol="0">
            <a:spAutoFit/>
          </a:bodyPr>
          <a:lstStyle/>
          <a:p>
            <a:pPr algn="ctr"/>
            <a:r>
              <a:rPr lang="en-US" sz="1600" b="1" dirty="0">
                <a:latin typeface="Lato Light" panose="020F0502020204030203" pitchFamily="34" charset="0"/>
                <a:ea typeface="Lato Light" panose="020F0502020204030203" pitchFamily="34" charset="0"/>
                <a:cs typeface="Lato Light" panose="020F0502020204030203" pitchFamily="34" charset="0"/>
              </a:rPr>
              <a:t>Asset Based Specialized Carrier</a:t>
            </a:r>
          </a:p>
          <a:p>
            <a:pPr algn="ctr"/>
            <a:endParaRPr lang="en-US" b="1"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Specialized Carrier both TL and LTL</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Same day courier and expedited Services</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High Value (audio-visual and healthcare products)</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Dry Ice Shipping</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TSA Certification</a:t>
            </a:r>
          </a:p>
          <a:p>
            <a:pPr marL="285750" indent="-285750">
              <a:buFont typeface="Arial" panose="020B0604020202020204" pitchFamily="34" charset="0"/>
              <a:buChar char="•"/>
            </a:pPr>
            <a:endParaRPr lang="en-US"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 name="TextBox 28">
            <a:extLst>
              <a:ext uri="{FF2B5EF4-FFF2-40B4-BE49-F238E27FC236}">
                <a16:creationId xmlns:a16="http://schemas.microsoft.com/office/drawing/2014/main" id="{3D482BD3-535B-6550-186C-500BBCF85FAD}"/>
              </a:ext>
            </a:extLst>
          </p:cNvPr>
          <p:cNvSpPr txBox="1"/>
          <p:nvPr/>
        </p:nvSpPr>
        <p:spPr>
          <a:xfrm>
            <a:off x="4346365" y="3904086"/>
            <a:ext cx="3200400" cy="1908215"/>
          </a:xfrm>
          <a:prstGeom prst="rect">
            <a:avLst/>
          </a:prstGeom>
          <a:noFill/>
        </p:spPr>
        <p:txBody>
          <a:bodyPr wrap="square" rtlCol="0">
            <a:spAutoFit/>
          </a:bodyPr>
          <a:lstStyle/>
          <a:p>
            <a:pPr algn="ctr"/>
            <a:r>
              <a:rPr lang="en-US" sz="1600" b="1" dirty="0">
                <a:latin typeface="Lato Light" panose="020F0502020204030203" pitchFamily="34" charset="0"/>
                <a:ea typeface="Lato Light" panose="020F0502020204030203" pitchFamily="34" charset="0"/>
                <a:cs typeface="Lato Light" panose="020F0502020204030203" pitchFamily="34" charset="0"/>
              </a:rPr>
              <a:t>Technology Driven 3PL</a:t>
            </a:r>
          </a:p>
          <a:p>
            <a:pPr algn="ctr"/>
            <a:endParaRPr lang="en-US" b="1"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National LTL, TL, and drayage</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Value focused freight solutions</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Real time visibility and tracking solutions</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Fanatical Commitment to Customer Service</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Data analytics and telematics solutions</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Project management</a:t>
            </a:r>
          </a:p>
        </p:txBody>
      </p:sp>
      <p:sp>
        <p:nvSpPr>
          <p:cNvPr id="30" name="TextBox 29">
            <a:extLst>
              <a:ext uri="{FF2B5EF4-FFF2-40B4-BE49-F238E27FC236}">
                <a16:creationId xmlns:a16="http://schemas.microsoft.com/office/drawing/2014/main" id="{45CC6D96-E11C-F4E3-1D3B-CEB7B84C08DD}"/>
              </a:ext>
            </a:extLst>
          </p:cNvPr>
          <p:cNvSpPr txBox="1"/>
          <p:nvPr/>
        </p:nvSpPr>
        <p:spPr>
          <a:xfrm>
            <a:off x="8218999" y="3904086"/>
            <a:ext cx="3200400" cy="2057400"/>
          </a:xfrm>
          <a:prstGeom prst="rect">
            <a:avLst/>
          </a:prstGeom>
          <a:noFill/>
        </p:spPr>
        <p:txBody>
          <a:bodyPr wrap="square" rtlCol="0">
            <a:spAutoFit/>
          </a:bodyPr>
          <a:lstStyle/>
          <a:p>
            <a:pPr algn="ctr"/>
            <a:r>
              <a:rPr lang="en-US" b="1" dirty="0">
                <a:latin typeface="Lato Light" panose="020F0502020204030203" pitchFamily="34" charset="0"/>
                <a:ea typeface="Lato Light" panose="020F0502020204030203" pitchFamily="34" charset="0"/>
                <a:cs typeface="Lato Light" panose="020F0502020204030203" pitchFamily="34" charset="0"/>
              </a:rPr>
              <a:t>Atlanta Metropolitan Area</a:t>
            </a:r>
          </a:p>
          <a:p>
            <a:pPr algn="ctr"/>
            <a:endParaRPr lang="en-US" b="1"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240,000 square feet</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Cross dock</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Transload</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Bulk Storage</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Racked Storage</a:t>
            </a:r>
          </a:p>
          <a:p>
            <a:pPr marL="285750" indent="-285750">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Kitting</a:t>
            </a:r>
          </a:p>
        </p:txBody>
      </p:sp>
    </p:spTree>
    <p:extLst>
      <p:ext uri="{BB962C8B-B14F-4D97-AF65-F5344CB8AC3E}">
        <p14:creationId xmlns:p14="http://schemas.microsoft.com/office/powerpoint/2010/main" val="366667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838199" y="365125"/>
            <a:ext cx="6645965" cy="604693"/>
          </a:xfrm>
          <a:noFill/>
        </p:spPr>
        <p:txBody>
          <a:bodyPr/>
          <a:lstStyle/>
          <a:p>
            <a:r>
              <a:rPr lang="en-US" b="1" i="0" dirty="0">
                <a:latin typeface="Jura SemiBold" pitchFamily="2" charset="0"/>
                <a:ea typeface="Jura SemiBold" pitchFamily="2" charset="0"/>
              </a:rPr>
              <a:t>Technology</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838198" y="1004845"/>
            <a:ext cx="5486400" cy="2514600"/>
          </a:xfrm>
          <a:noFill/>
        </p:spPr>
        <p:txBody>
          <a:bodyPr vert="horz" lIns="91440" tIns="45720" rIns="91440" bIns="45720" rtlCol="0" anchor="t">
            <a:normAutofit/>
          </a:bodyPr>
          <a:lstStyle/>
          <a:p>
            <a:r>
              <a:rPr lang="en-US" b="1" dirty="0">
                <a:latin typeface="Lato Light" panose="020F0502020204030203" pitchFamily="34" charset="0"/>
                <a:ea typeface="Lato Light" panose="020F0502020204030203" pitchFamily="34" charset="0"/>
                <a:cs typeface="Lato Light" panose="020F0502020204030203" pitchFamily="34" charset="0"/>
              </a:rPr>
              <a:t>EXTENSIV – WMS</a:t>
            </a:r>
          </a:p>
          <a:p>
            <a:pPr marL="285750" indent="-285750">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An online portal to view and manage warehouse inventory and functions across all RS Group managed warehouses</a:t>
            </a:r>
          </a:p>
          <a:p>
            <a:pPr marL="285750" indent="-285750">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Any number of automated reports can be scheduled and emailed as required </a:t>
            </a:r>
          </a:p>
          <a:p>
            <a:pPr marL="285750" indent="-285750">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Scalable without additional training</a:t>
            </a:r>
          </a:p>
          <a:p>
            <a:pPr marL="285750" indent="-285750">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Able to integrate via EDI, API, CSV Upload, etc. </a:t>
            </a:r>
          </a:p>
          <a:p>
            <a:pPr marL="285750" indent="-285750">
              <a:buFont typeface="Arial" panose="020B0604020202020204" pitchFamily="34" charset="0"/>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7" name="Picture Placeholder 6" descr="A group of trucks in a parking lot&#10;&#10;Description automatically generated">
            <a:extLst>
              <a:ext uri="{FF2B5EF4-FFF2-40B4-BE49-F238E27FC236}">
                <a16:creationId xmlns:a16="http://schemas.microsoft.com/office/drawing/2014/main" id="{D8D55AD6-655A-AB9E-9EBA-DB1563C0F3B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92" r="1492"/>
          <a:stretch>
            <a:fillRect/>
          </a:stretch>
        </p:blipFill>
        <p:spPr/>
      </p:pic>
      <p:sp>
        <p:nvSpPr>
          <p:cNvPr id="8" name="Content Placeholder 2">
            <a:extLst>
              <a:ext uri="{FF2B5EF4-FFF2-40B4-BE49-F238E27FC236}">
                <a16:creationId xmlns:a16="http://schemas.microsoft.com/office/drawing/2014/main" id="{DC4B4DE3-7B65-B8DE-EB81-8AF123E8657A}"/>
              </a:ext>
            </a:extLst>
          </p:cNvPr>
          <p:cNvSpPr txBox="1">
            <a:spLocks/>
          </p:cNvSpPr>
          <p:nvPr/>
        </p:nvSpPr>
        <p:spPr>
          <a:xfrm>
            <a:off x="838198" y="3554472"/>
            <a:ext cx="5486400" cy="2514600"/>
          </a:xfrm>
          <a:prstGeom prst="rect">
            <a:avLst/>
          </a:prstGeom>
          <a:noFill/>
        </p:spPr>
        <p:txBody>
          <a:bodyPr vert="horz" lIns="91440" tIns="45720" rIns="91440" bIns="45720" rtlCol="0" anchor="t">
            <a:normAutofit/>
          </a:bodyPr>
          <a:lstStyle>
            <a:lvl1pPr marL="0" indent="0" algn="l" defTabSz="914400" rtl="0" eaLnBrk="1" latinLnBrk="0" hangingPunct="1">
              <a:lnSpc>
                <a:spcPct val="100000"/>
              </a:lnSpc>
              <a:spcBef>
                <a:spcPts val="1000"/>
              </a:spcBef>
              <a:spcAft>
                <a:spcPts val="500"/>
              </a:spcAft>
              <a:buSzPct val="80000"/>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Lato Light" panose="020F0502020204030203" pitchFamily="34" charset="0"/>
                <a:ea typeface="Lato Light" panose="020F0502020204030203" pitchFamily="34" charset="0"/>
                <a:cs typeface="Lato Light" panose="020F0502020204030203" pitchFamily="34" charset="0"/>
              </a:rPr>
              <a:t>TAI TMS – 3PL</a:t>
            </a:r>
          </a:p>
          <a:p>
            <a:pPr marL="285750" indent="-285750">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Online portal for real time tracking of shipments</a:t>
            </a:r>
          </a:p>
          <a:p>
            <a:pPr marL="285750" indent="-285750">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Easy to use LTL portal </a:t>
            </a:r>
          </a:p>
          <a:p>
            <a:pPr marL="285750" indent="-285750">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Automated invoices, statements, and customer reports can be created to fit individual client’s needs</a:t>
            </a:r>
          </a:p>
          <a:p>
            <a:pPr marL="285750" indent="-285750">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EDI capabilities </a:t>
            </a:r>
          </a:p>
        </p:txBody>
      </p:sp>
    </p:spTree>
    <p:extLst>
      <p:ext uri="{BB962C8B-B14F-4D97-AF65-F5344CB8AC3E}">
        <p14:creationId xmlns:p14="http://schemas.microsoft.com/office/powerpoint/2010/main" val="273724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F3625-4651-B769-BB29-CC99A6374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F68FC-C4CE-1DBF-B43E-AC1BCF963181}"/>
              </a:ext>
            </a:extLst>
          </p:cNvPr>
          <p:cNvSpPr>
            <a:spLocks noGrp="1"/>
          </p:cNvSpPr>
          <p:nvPr>
            <p:ph type="title"/>
          </p:nvPr>
        </p:nvSpPr>
        <p:spPr>
          <a:xfrm>
            <a:off x="838199" y="365125"/>
            <a:ext cx="6645965" cy="604693"/>
          </a:xfrm>
          <a:noFill/>
        </p:spPr>
        <p:txBody>
          <a:bodyPr/>
          <a:lstStyle/>
          <a:p>
            <a:r>
              <a:rPr lang="en-US" b="1" i="0" dirty="0">
                <a:solidFill>
                  <a:srgbClr val="263941"/>
                </a:solidFill>
                <a:latin typeface="Jura SemiBold" pitchFamily="2" charset="0"/>
                <a:ea typeface="Jura SemiBold" pitchFamily="2" charset="0"/>
              </a:rPr>
              <a:t>Technology</a:t>
            </a:r>
          </a:p>
        </p:txBody>
      </p:sp>
      <p:sp>
        <p:nvSpPr>
          <p:cNvPr id="3" name="Content Placeholder 2">
            <a:extLst>
              <a:ext uri="{FF2B5EF4-FFF2-40B4-BE49-F238E27FC236}">
                <a16:creationId xmlns:a16="http://schemas.microsoft.com/office/drawing/2014/main" id="{48369F43-5933-154A-8552-6F51C046B718}"/>
              </a:ext>
            </a:extLst>
          </p:cNvPr>
          <p:cNvSpPr>
            <a:spLocks noGrp="1"/>
          </p:cNvSpPr>
          <p:nvPr>
            <p:ph sz="half" idx="1"/>
          </p:nvPr>
        </p:nvSpPr>
        <p:spPr>
          <a:xfrm>
            <a:off x="838198" y="1004845"/>
            <a:ext cx="5486400" cy="2514600"/>
          </a:xfrm>
          <a:noFill/>
        </p:spPr>
        <p:txBody>
          <a:bodyPr vert="horz" lIns="91440" tIns="45720" rIns="91440" bIns="45720" rtlCol="0" anchor="t">
            <a:normAutofit/>
          </a:bodyPr>
          <a:lstStyle/>
          <a:p>
            <a:r>
              <a:rPr lang="en-US" b="1" dirty="0">
                <a:solidFill>
                  <a:srgbClr val="263941"/>
                </a:solidFill>
                <a:latin typeface="Lato Light" panose="020F0502020204030203" pitchFamily="34" charset="0"/>
                <a:ea typeface="Lato Light" panose="020F0502020204030203" pitchFamily="34" charset="0"/>
                <a:cs typeface="Lato Light" panose="020F0502020204030203" pitchFamily="34" charset="0"/>
              </a:rPr>
              <a:t>SAMSARA – Trucking Division</a:t>
            </a:r>
          </a:p>
          <a:p>
            <a:pPr marL="285750" indent="-285750">
              <a:buFont typeface="Arial" panose="020B0604020202020204" pitchFamily="34" charset="0"/>
              <a:buChar char="•"/>
            </a:pPr>
            <a:r>
              <a:rPr lang="en-US" sz="1400" dirty="0">
                <a:solidFill>
                  <a:srgbClr val="263941"/>
                </a:solidFill>
                <a:latin typeface="Lato Light" panose="020F0502020204030203" pitchFamily="34" charset="0"/>
                <a:ea typeface="Lato Light" panose="020F0502020204030203" pitchFamily="34" charset="0"/>
                <a:cs typeface="Lato Light" panose="020F0502020204030203" pitchFamily="34" charset="0"/>
              </a:rPr>
              <a:t>Accurate and up-to-date vehicle tracking </a:t>
            </a:r>
          </a:p>
          <a:p>
            <a:pPr marL="285750" indent="-285750">
              <a:buFont typeface="Arial" panose="020B0604020202020204" pitchFamily="34" charset="0"/>
              <a:buChar char="•"/>
            </a:pPr>
            <a:r>
              <a:rPr lang="en-US" sz="1400" dirty="0">
                <a:solidFill>
                  <a:srgbClr val="263941"/>
                </a:solidFill>
                <a:latin typeface="Lato Light" panose="020F0502020204030203" pitchFamily="34" charset="0"/>
                <a:ea typeface="Lato Light" panose="020F0502020204030203" pitchFamily="34" charset="0"/>
                <a:cs typeface="Lato Light" panose="020F0502020204030203" pitchFamily="34" charset="0"/>
              </a:rPr>
              <a:t>ELD and DOT compliance </a:t>
            </a:r>
          </a:p>
          <a:p>
            <a:pPr marL="285750" indent="-285750">
              <a:buFont typeface="Arial" panose="020B0604020202020204" pitchFamily="34" charset="0"/>
              <a:buChar char="•"/>
            </a:pPr>
            <a:r>
              <a:rPr lang="en-US" sz="1400" dirty="0">
                <a:solidFill>
                  <a:srgbClr val="263941"/>
                </a:solidFill>
                <a:latin typeface="Lato Light" panose="020F0502020204030203" pitchFamily="34" charset="0"/>
                <a:ea typeface="Lato Light" panose="020F0502020204030203" pitchFamily="34" charset="0"/>
                <a:cs typeface="Lato Light" panose="020F0502020204030203" pitchFamily="34" charset="0"/>
              </a:rPr>
              <a:t>Real time safety updates for rewarding and coaching good driving behaviors </a:t>
            </a:r>
          </a:p>
          <a:p>
            <a:pPr marL="285750" indent="-285750">
              <a:buFont typeface="Arial" panose="020B0604020202020204" pitchFamily="34" charset="0"/>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Content Placeholder 2">
            <a:extLst>
              <a:ext uri="{FF2B5EF4-FFF2-40B4-BE49-F238E27FC236}">
                <a16:creationId xmlns:a16="http://schemas.microsoft.com/office/drawing/2014/main" id="{C73F80FD-4D88-C677-69D9-1B5F2ECF5D9F}"/>
              </a:ext>
            </a:extLst>
          </p:cNvPr>
          <p:cNvSpPr txBox="1">
            <a:spLocks/>
          </p:cNvSpPr>
          <p:nvPr/>
        </p:nvSpPr>
        <p:spPr>
          <a:xfrm>
            <a:off x="838198" y="3554472"/>
            <a:ext cx="5486400" cy="2514600"/>
          </a:xfrm>
          <a:prstGeom prst="rect">
            <a:avLst/>
          </a:prstGeom>
          <a:noFill/>
        </p:spPr>
        <p:txBody>
          <a:bodyPr vert="horz" lIns="91440" tIns="45720" rIns="91440" bIns="45720" rtlCol="0" anchor="t">
            <a:normAutofit/>
          </a:bodyPr>
          <a:lstStyle>
            <a:lvl1pPr marL="0" indent="0" algn="l" defTabSz="914400" rtl="0" eaLnBrk="1" latinLnBrk="0" hangingPunct="1">
              <a:lnSpc>
                <a:spcPct val="100000"/>
              </a:lnSpc>
              <a:spcBef>
                <a:spcPts val="1000"/>
              </a:spcBef>
              <a:spcAft>
                <a:spcPts val="500"/>
              </a:spcAft>
              <a:buSzPct val="80000"/>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00000"/>
              </a:lnSpc>
              <a:spcBef>
                <a:spcPts val="1000"/>
              </a:spcBef>
              <a:spcAft>
                <a:spcPts val="500"/>
              </a:spcAft>
              <a:buSzPct val="8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263941"/>
                </a:solidFill>
                <a:latin typeface="Lato Light" panose="020F0502020204030203" pitchFamily="34" charset="0"/>
                <a:ea typeface="Lato Light" panose="020F0502020204030203" pitchFamily="34" charset="0"/>
                <a:cs typeface="Lato Light" panose="020F0502020204030203" pitchFamily="34" charset="0"/>
              </a:rPr>
              <a:t>FREIGHTPATH – Carrier Division</a:t>
            </a:r>
          </a:p>
          <a:p>
            <a:pPr marL="285750" indent="-285750">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Vehicle tracking and Visibility</a:t>
            </a:r>
          </a:p>
          <a:p>
            <a:pPr marL="285750" indent="-285750">
              <a:buFont typeface="Arial" panose="020B0604020202020204" pitchFamily="34" charset="0"/>
              <a:buChar char="•"/>
            </a:pPr>
            <a:r>
              <a:rPr lang="en-US" sz="1400" dirty="0">
                <a:latin typeface="Lato Light" panose="020F0502020204030203" pitchFamily="34" charset="0"/>
                <a:ea typeface="Lato Light" panose="020F0502020204030203" pitchFamily="34" charset="0"/>
                <a:cs typeface="Lato Light" panose="020F0502020204030203" pitchFamily="34" charset="0"/>
              </a:rPr>
              <a:t>Customer portal access </a:t>
            </a:r>
          </a:p>
          <a:p>
            <a:pPr marL="285750" indent="-285750">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Easy self-scheduling </a:t>
            </a:r>
          </a:p>
          <a:p>
            <a:endParaRPr lang="en-US" sz="140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 name="Picture Placeholder 6" descr="A group of trucks in a parking lot&#10;&#10;Description automatically generated">
            <a:extLst>
              <a:ext uri="{FF2B5EF4-FFF2-40B4-BE49-F238E27FC236}">
                <a16:creationId xmlns:a16="http://schemas.microsoft.com/office/drawing/2014/main" id="{34FBE2CC-8AA2-CD0A-6461-BE1B1FD3254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92" r="1492"/>
          <a:stretch>
            <a:fillRect/>
          </a:stretch>
        </p:blipFill>
        <p:spPr>
          <a:xfrm>
            <a:off x="7567613" y="-22225"/>
            <a:ext cx="4624387" cy="6902450"/>
          </a:xfrm>
        </p:spPr>
      </p:pic>
    </p:spTree>
    <p:extLst>
      <p:ext uri="{BB962C8B-B14F-4D97-AF65-F5344CB8AC3E}">
        <p14:creationId xmlns:p14="http://schemas.microsoft.com/office/powerpoint/2010/main" val="164918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E80D-9BF6-FEDA-0E11-BA28F7E7762B}"/>
              </a:ext>
            </a:extLst>
          </p:cNvPr>
          <p:cNvSpPr>
            <a:spLocks noGrp="1"/>
          </p:cNvSpPr>
          <p:nvPr>
            <p:ph type="title" idx="4294967295"/>
          </p:nvPr>
        </p:nvSpPr>
        <p:spPr>
          <a:xfrm>
            <a:off x="824972" y="712755"/>
            <a:ext cx="10063162" cy="1087438"/>
          </a:xfrm>
        </p:spPr>
        <p:txBody>
          <a:bodyPr vert="horz" lIns="91440" tIns="45720" rIns="91440" bIns="45720" rtlCol="0" anchor="ctr">
            <a:normAutofit/>
          </a:bodyPr>
          <a:lstStyle/>
          <a:p>
            <a:r>
              <a:rPr lang="en-US" sz="4400" b="1" i="0" dirty="0" err="1">
                <a:solidFill>
                  <a:srgbClr val="263941"/>
                </a:solidFill>
                <a:latin typeface="Jura" pitchFamily="2" charset="0"/>
                <a:ea typeface="Jura" pitchFamily="2" charset="0"/>
              </a:rPr>
              <a:t>wAREHOUSING</a:t>
            </a:r>
            <a:endParaRPr lang="en-US" sz="4400" b="1" i="0" dirty="0">
              <a:solidFill>
                <a:srgbClr val="263941"/>
              </a:solidFill>
              <a:latin typeface="Jura" pitchFamily="2" charset="0"/>
              <a:ea typeface="Jura" pitchFamily="2" charset="0"/>
            </a:endParaRPr>
          </a:p>
        </p:txBody>
      </p:sp>
      <p:sp>
        <p:nvSpPr>
          <p:cNvPr id="7" name="TextBox 6">
            <a:extLst>
              <a:ext uri="{FF2B5EF4-FFF2-40B4-BE49-F238E27FC236}">
                <a16:creationId xmlns:a16="http://schemas.microsoft.com/office/drawing/2014/main" id="{B9DC003D-F04F-0C97-EDD9-D4ECFAF7E8F2}"/>
              </a:ext>
            </a:extLst>
          </p:cNvPr>
          <p:cNvSpPr txBox="1"/>
          <p:nvPr/>
        </p:nvSpPr>
        <p:spPr>
          <a:xfrm>
            <a:off x="824972" y="1800193"/>
            <a:ext cx="5831833" cy="3824906"/>
          </a:xfrm>
          <a:prstGeom prst="rect">
            <a:avLst/>
          </a:prstGeom>
        </p:spPr>
        <p:txBody>
          <a:bodyPr vert="horz" lIns="91440" tIns="45720" rIns="91440" bIns="45720" rtlCol="0" anchor="ctr">
            <a:normAutofit/>
          </a:bodyPr>
          <a:lstStyle/>
          <a:p>
            <a:pPr marL="285750" indent="-228600">
              <a:spcAft>
                <a:spcPts val="600"/>
              </a:spcAft>
              <a:buSzPct val="80000"/>
              <a:buFont typeface="Arial" panose="020B0604020202020204" pitchFamily="34" charset="0"/>
              <a:buChar char="•"/>
            </a:pPr>
            <a:r>
              <a:rPr lang="en-US" dirty="0">
                <a:solidFill>
                  <a:srgbClr val="263941"/>
                </a:solidFill>
                <a:latin typeface="Lato" panose="020F0502020204030203" pitchFamily="34" charset="0"/>
              </a:rPr>
              <a:t>240,000 sq. ft</a:t>
            </a:r>
          </a:p>
          <a:p>
            <a:pPr marL="285750" indent="-228600">
              <a:spcAft>
                <a:spcPts val="600"/>
              </a:spcAft>
              <a:buSzPct val="80000"/>
              <a:buFont typeface="Arial" panose="020B0604020202020204" pitchFamily="34" charset="0"/>
              <a:buChar char="•"/>
            </a:pPr>
            <a:r>
              <a:rPr lang="en-US" dirty="0">
                <a:solidFill>
                  <a:srgbClr val="263941"/>
                </a:solidFill>
                <a:latin typeface="Lato" panose="020F0502020204030203" pitchFamily="34" charset="0"/>
              </a:rPr>
              <a:t>Over 20 dock doors</a:t>
            </a:r>
          </a:p>
          <a:p>
            <a:pPr marL="285750" indent="-228600">
              <a:spcAft>
                <a:spcPts val="600"/>
              </a:spcAft>
              <a:buSzPct val="80000"/>
              <a:buFont typeface="Arial" panose="020B0604020202020204" pitchFamily="34" charset="0"/>
              <a:buChar char="•"/>
            </a:pPr>
            <a:r>
              <a:rPr lang="en-US" dirty="0">
                <a:solidFill>
                  <a:srgbClr val="263941"/>
                </a:solidFill>
                <a:latin typeface="Lato" panose="020F0502020204030203" pitchFamily="34" charset="0"/>
              </a:rPr>
              <a:t>Ground Level unload available</a:t>
            </a:r>
          </a:p>
          <a:p>
            <a:pPr marL="285750" indent="-228600">
              <a:spcAft>
                <a:spcPts val="600"/>
              </a:spcAft>
              <a:buSzPct val="80000"/>
              <a:buFont typeface="Arial" panose="020B0604020202020204" pitchFamily="34" charset="0"/>
              <a:buChar char="•"/>
            </a:pPr>
            <a:r>
              <a:rPr lang="en-US" dirty="0">
                <a:solidFill>
                  <a:srgbClr val="263941"/>
                </a:solidFill>
                <a:latin typeface="Lato" panose="020F0502020204030203" pitchFamily="34" charset="0"/>
              </a:rPr>
              <a:t>Located within 10 miles of local rails and Hartsfield-Jackson Atlanta International Airport</a:t>
            </a:r>
          </a:p>
          <a:p>
            <a:pPr marL="285750" indent="-228600">
              <a:spcAft>
                <a:spcPts val="600"/>
              </a:spcAft>
              <a:buSzPct val="80000"/>
              <a:buFont typeface="Arial" panose="020B0604020202020204" pitchFamily="34" charset="0"/>
              <a:buChar char="•"/>
            </a:pPr>
            <a:r>
              <a:rPr lang="en-US" dirty="0">
                <a:solidFill>
                  <a:srgbClr val="263941"/>
                </a:solidFill>
                <a:latin typeface="Lato" panose="020F0502020204030203" pitchFamily="34" charset="0"/>
              </a:rPr>
              <a:t>Cross-docking capabilities</a:t>
            </a:r>
          </a:p>
          <a:p>
            <a:pPr marL="285750" indent="-228600">
              <a:spcAft>
                <a:spcPts val="600"/>
              </a:spcAft>
              <a:buSzPct val="80000"/>
              <a:buFont typeface="Arial" panose="020B0604020202020204" pitchFamily="34" charset="0"/>
              <a:buChar char="•"/>
            </a:pPr>
            <a:r>
              <a:rPr lang="en-US" dirty="0">
                <a:solidFill>
                  <a:srgbClr val="263941"/>
                </a:solidFill>
                <a:latin typeface="Lato" panose="020F0502020204030203" pitchFamily="34" charset="0"/>
              </a:rPr>
              <a:t>Racking and floor space available</a:t>
            </a:r>
          </a:p>
        </p:txBody>
      </p:sp>
      <p:pic>
        <p:nvPicPr>
          <p:cNvPr id="5" name="Picture 4">
            <a:extLst>
              <a:ext uri="{FF2B5EF4-FFF2-40B4-BE49-F238E27FC236}">
                <a16:creationId xmlns:a16="http://schemas.microsoft.com/office/drawing/2014/main" id="{9FE99B06-439E-C583-C3EA-2EF6D398929A}"/>
              </a:ext>
            </a:extLst>
          </p:cNvPr>
          <p:cNvPicPr>
            <a:picLocks noChangeAspect="1"/>
          </p:cNvPicPr>
          <p:nvPr/>
        </p:nvPicPr>
        <p:blipFill>
          <a:blip r:embed="rId2"/>
          <a:stretch>
            <a:fillRect/>
          </a:stretch>
        </p:blipFill>
        <p:spPr>
          <a:xfrm>
            <a:off x="7071808" y="2502683"/>
            <a:ext cx="4136627" cy="2419926"/>
          </a:xfrm>
          <a:prstGeom prst="rect">
            <a:avLst/>
          </a:prstGeom>
        </p:spPr>
      </p:pic>
    </p:spTree>
    <p:extLst>
      <p:ext uri="{BB962C8B-B14F-4D97-AF65-F5344CB8AC3E}">
        <p14:creationId xmlns:p14="http://schemas.microsoft.com/office/powerpoint/2010/main" val="318592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11661" y="298619"/>
            <a:ext cx="9428224" cy="512768"/>
          </a:xfrm>
        </p:spPr>
        <p:txBody>
          <a:bodyPr>
            <a:noAutofit/>
          </a:bodyPr>
          <a:lstStyle/>
          <a:p>
            <a:r>
              <a:rPr lang="en-US" b="1" dirty="0">
                <a:latin typeface="Jura" pitchFamily="2" charset="0"/>
                <a:ea typeface="Jura" pitchFamily="2" charset="0"/>
              </a:rPr>
              <a:t>Transportation Management functional building blocks</a:t>
            </a:r>
          </a:p>
        </p:txBody>
      </p:sp>
      <p:sp>
        <p:nvSpPr>
          <p:cNvPr id="5" name="Chevron 4"/>
          <p:cNvSpPr/>
          <p:nvPr/>
        </p:nvSpPr>
        <p:spPr>
          <a:xfrm>
            <a:off x="7239000" y="5306606"/>
            <a:ext cx="2438401" cy="55172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Lato" panose="020F0502020204030203" pitchFamily="34" charset="0"/>
              </a:rPr>
              <a:t>Post shipment management</a:t>
            </a:r>
          </a:p>
        </p:txBody>
      </p:sp>
      <p:sp>
        <p:nvSpPr>
          <p:cNvPr id="6" name="Chevron 5"/>
          <p:cNvSpPr/>
          <p:nvPr/>
        </p:nvSpPr>
        <p:spPr>
          <a:xfrm>
            <a:off x="4876800" y="5306606"/>
            <a:ext cx="2567940" cy="5479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Lato" panose="020F0502020204030203" pitchFamily="34" charset="0"/>
              </a:rPr>
              <a:t>Transportation execution</a:t>
            </a:r>
          </a:p>
        </p:txBody>
      </p:sp>
      <p:sp>
        <p:nvSpPr>
          <p:cNvPr id="7" name="Chevron 6"/>
          <p:cNvSpPr/>
          <p:nvPr/>
        </p:nvSpPr>
        <p:spPr>
          <a:xfrm>
            <a:off x="2590800" y="5306606"/>
            <a:ext cx="2491740" cy="55172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Lato" panose="020F0502020204030203" pitchFamily="34" charset="0"/>
              </a:rPr>
              <a:t>Transportation planning</a:t>
            </a:r>
          </a:p>
        </p:txBody>
      </p:sp>
      <p:sp>
        <p:nvSpPr>
          <p:cNvPr id="8" name="TextBox 7"/>
          <p:cNvSpPr txBox="1"/>
          <p:nvPr/>
        </p:nvSpPr>
        <p:spPr>
          <a:xfrm>
            <a:off x="2603279" y="2056138"/>
            <a:ext cx="2221230" cy="380999"/>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Advanced planning </a:t>
            </a:r>
          </a:p>
          <a:p>
            <a:r>
              <a:rPr lang="en-US" sz="1000" dirty="0">
                <a:solidFill>
                  <a:srgbClr val="263941"/>
                </a:solidFill>
                <a:latin typeface="Lato" panose="020F0502020204030203" pitchFamily="34" charset="0"/>
              </a:rPr>
              <a:t>(Delivery planning drives factory</a:t>
            </a:r>
            <a:r>
              <a:rPr lang="en-US" sz="1000" dirty="0"/>
              <a:t>)</a:t>
            </a:r>
          </a:p>
        </p:txBody>
      </p:sp>
      <p:cxnSp>
        <p:nvCxnSpPr>
          <p:cNvPr id="10" name="Straight Arrow Connector 9"/>
          <p:cNvCxnSpPr/>
          <p:nvPr/>
        </p:nvCxnSpPr>
        <p:spPr>
          <a:xfrm>
            <a:off x="2514602" y="1412776"/>
            <a:ext cx="0" cy="45308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1" y="5548904"/>
            <a:ext cx="990601" cy="246221"/>
          </a:xfrm>
          <a:prstGeom prst="rect">
            <a:avLst/>
          </a:prstGeom>
          <a:noFill/>
        </p:spPr>
        <p:txBody>
          <a:bodyPr wrap="square" rtlCol="0">
            <a:spAutoFit/>
          </a:bodyPr>
          <a:lstStyle/>
          <a:p>
            <a:pPr marL="57150" algn="ctr">
              <a:tabLst>
                <a:tab pos="228600" algn="l"/>
              </a:tabLst>
            </a:pPr>
            <a:r>
              <a:rPr lang="en-US" sz="1000" b="1" dirty="0">
                <a:solidFill>
                  <a:srgbClr val="263941"/>
                </a:solidFill>
                <a:latin typeface="Lato" panose="020F0502020204030203" pitchFamily="34" charset="0"/>
              </a:rPr>
              <a:t>Operationa</a:t>
            </a:r>
            <a:r>
              <a:rPr lang="en-US" sz="1000" dirty="0"/>
              <a:t>l</a:t>
            </a:r>
          </a:p>
        </p:txBody>
      </p:sp>
      <p:sp>
        <p:nvSpPr>
          <p:cNvPr id="12" name="TextBox 11"/>
          <p:cNvSpPr txBox="1"/>
          <p:nvPr/>
        </p:nvSpPr>
        <p:spPr>
          <a:xfrm>
            <a:off x="1772695" y="1397968"/>
            <a:ext cx="762000" cy="230832"/>
          </a:xfrm>
          <a:prstGeom prst="rect">
            <a:avLst/>
          </a:prstGeom>
          <a:noFill/>
        </p:spPr>
        <p:txBody>
          <a:bodyPr wrap="square" rtlCol="0">
            <a:spAutoFit/>
          </a:bodyPr>
          <a:lstStyle/>
          <a:p>
            <a:r>
              <a:rPr lang="en-US" sz="900" b="1" dirty="0">
                <a:solidFill>
                  <a:srgbClr val="263941"/>
                </a:solidFill>
                <a:latin typeface="Lato" panose="020F0502020204030203" pitchFamily="34" charset="0"/>
              </a:rPr>
              <a:t>Strategic</a:t>
            </a:r>
          </a:p>
        </p:txBody>
      </p:sp>
      <p:sp>
        <p:nvSpPr>
          <p:cNvPr id="13" name="TextBox 12"/>
          <p:cNvSpPr txBox="1"/>
          <p:nvPr/>
        </p:nvSpPr>
        <p:spPr>
          <a:xfrm>
            <a:off x="2590800" y="2513336"/>
            <a:ext cx="2221230" cy="381000"/>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Optimization / order consolidation (carrier, load, route mode)</a:t>
            </a:r>
          </a:p>
        </p:txBody>
      </p:sp>
      <p:sp>
        <p:nvSpPr>
          <p:cNvPr id="15" name="TextBox 14"/>
          <p:cNvSpPr txBox="1"/>
          <p:nvPr/>
        </p:nvSpPr>
        <p:spPr>
          <a:xfrm>
            <a:off x="7204710" y="2948872"/>
            <a:ext cx="2221230" cy="381000"/>
          </a:xfrm>
          <a:prstGeom prst="rect">
            <a:avLst/>
          </a:prstGeom>
          <a:solidFill>
            <a:srgbClr val="FCFC30">
              <a:alpha val="20000"/>
            </a:srgbClr>
          </a:solidFill>
          <a:ln>
            <a:solidFill>
              <a:srgbClr val="EB6D04"/>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Transport Network optimization</a:t>
            </a:r>
          </a:p>
        </p:txBody>
      </p:sp>
      <p:sp>
        <p:nvSpPr>
          <p:cNvPr id="17" name="TextBox 16"/>
          <p:cNvSpPr txBox="1"/>
          <p:nvPr/>
        </p:nvSpPr>
        <p:spPr>
          <a:xfrm>
            <a:off x="4863042" y="3864037"/>
            <a:ext cx="2244090" cy="380999"/>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Visibility, shipment monitoring</a:t>
            </a:r>
          </a:p>
        </p:txBody>
      </p:sp>
      <p:sp>
        <p:nvSpPr>
          <p:cNvPr id="18" name="TextBox 17"/>
          <p:cNvSpPr txBox="1"/>
          <p:nvPr/>
        </p:nvSpPr>
        <p:spPr>
          <a:xfrm>
            <a:off x="4875270" y="3423004"/>
            <a:ext cx="2244090" cy="381000"/>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Milestone Tracking</a:t>
            </a:r>
          </a:p>
        </p:txBody>
      </p:sp>
      <p:sp>
        <p:nvSpPr>
          <p:cNvPr id="19" name="TextBox 18"/>
          <p:cNvSpPr txBox="1"/>
          <p:nvPr/>
        </p:nvSpPr>
        <p:spPr>
          <a:xfrm>
            <a:off x="4886700" y="2965805"/>
            <a:ext cx="2232660" cy="381000"/>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Exception notification (handling)</a:t>
            </a:r>
          </a:p>
        </p:txBody>
      </p:sp>
      <p:sp>
        <p:nvSpPr>
          <p:cNvPr id="20" name="TextBox 19"/>
          <p:cNvSpPr txBox="1"/>
          <p:nvPr/>
        </p:nvSpPr>
        <p:spPr>
          <a:xfrm>
            <a:off x="4863840" y="2051403"/>
            <a:ext cx="2255520" cy="381000"/>
          </a:xfrm>
          <a:prstGeom prst="rect">
            <a:avLst/>
          </a:prstGeom>
          <a:solidFill>
            <a:srgbClr val="FFC000">
              <a:alpha val="48000"/>
            </a:srgbClr>
          </a:solidFill>
          <a:ln>
            <a:solidFill>
              <a:srgbClr val="FFC000"/>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Exception management </a:t>
            </a:r>
          </a:p>
          <a:p>
            <a:r>
              <a:rPr lang="en-US" sz="1000" dirty="0">
                <a:solidFill>
                  <a:srgbClr val="263941"/>
                </a:solidFill>
                <a:latin typeface="Lato" panose="020F0502020204030203" pitchFamily="34" charset="0"/>
              </a:rPr>
              <a:t>pro-active </a:t>
            </a:r>
          </a:p>
        </p:txBody>
      </p:sp>
      <p:sp>
        <p:nvSpPr>
          <p:cNvPr id="21" name="TextBox 20"/>
          <p:cNvSpPr txBox="1"/>
          <p:nvPr/>
        </p:nvSpPr>
        <p:spPr>
          <a:xfrm>
            <a:off x="4859867" y="1610906"/>
            <a:ext cx="2255520" cy="381000"/>
          </a:xfrm>
          <a:prstGeom prst="rect">
            <a:avLst/>
          </a:prstGeom>
          <a:solidFill>
            <a:srgbClr val="FFC000">
              <a:alpha val="48000"/>
            </a:srgbClr>
          </a:solidFill>
          <a:ln>
            <a:solidFill>
              <a:srgbClr val="FFC000"/>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Control tower 24/7 support</a:t>
            </a:r>
          </a:p>
        </p:txBody>
      </p:sp>
      <p:sp>
        <p:nvSpPr>
          <p:cNvPr id="24" name="TextBox 23"/>
          <p:cNvSpPr txBox="1"/>
          <p:nvPr/>
        </p:nvSpPr>
        <p:spPr>
          <a:xfrm>
            <a:off x="7204710" y="4782954"/>
            <a:ext cx="2244090" cy="381000"/>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Carrier KPI reporting</a:t>
            </a:r>
          </a:p>
        </p:txBody>
      </p:sp>
      <p:sp>
        <p:nvSpPr>
          <p:cNvPr id="27" name="TextBox 26"/>
          <p:cNvSpPr txBox="1"/>
          <p:nvPr/>
        </p:nvSpPr>
        <p:spPr>
          <a:xfrm>
            <a:off x="7204710" y="3858806"/>
            <a:ext cx="2244090" cy="381000"/>
          </a:xfrm>
          <a:prstGeom prst="rect">
            <a:avLst/>
          </a:prstGeom>
          <a:solidFill>
            <a:srgbClr val="FFC000">
              <a:alpha val="48000"/>
            </a:srgbClr>
          </a:solidFill>
          <a:ln>
            <a:solidFill>
              <a:srgbClr val="FFC000"/>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Carrier management</a:t>
            </a:r>
          </a:p>
          <a:p>
            <a:r>
              <a:rPr lang="en-US" sz="1000" dirty="0">
                <a:solidFill>
                  <a:srgbClr val="263941"/>
                </a:solidFill>
                <a:latin typeface="Lato" panose="020F0502020204030203" pitchFamily="34" charset="0"/>
              </a:rPr>
              <a:t>(Follow-up KPI)</a:t>
            </a:r>
          </a:p>
        </p:txBody>
      </p:sp>
      <p:sp>
        <p:nvSpPr>
          <p:cNvPr id="28" name="TextBox 27"/>
          <p:cNvSpPr txBox="1"/>
          <p:nvPr/>
        </p:nvSpPr>
        <p:spPr>
          <a:xfrm>
            <a:off x="7204710" y="3401606"/>
            <a:ext cx="2244090" cy="381000"/>
          </a:xfrm>
          <a:prstGeom prst="rect">
            <a:avLst/>
          </a:prstGeom>
          <a:solidFill>
            <a:srgbClr val="FFC000">
              <a:alpha val="48000"/>
            </a:srgbClr>
          </a:solidFill>
          <a:ln>
            <a:solidFill>
              <a:srgbClr val="FFC000"/>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Continuous improvement</a:t>
            </a:r>
          </a:p>
          <a:p>
            <a:r>
              <a:rPr lang="en-US" sz="1000" dirty="0">
                <a:solidFill>
                  <a:srgbClr val="263941"/>
                </a:solidFill>
                <a:latin typeface="Lato" panose="020F0502020204030203" pitchFamily="34" charset="0"/>
              </a:rPr>
              <a:t>(root cause analysis)</a:t>
            </a:r>
          </a:p>
        </p:txBody>
      </p:sp>
      <p:sp>
        <p:nvSpPr>
          <p:cNvPr id="35" name="TextBox 34"/>
          <p:cNvSpPr txBox="1"/>
          <p:nvPr/>
        </p:nvSpPr>
        <p:spPr>
          <a:xfrm>
            <a:off x="2618545" y="1616237"/>
            <a:ext cx="2221230" cy="381000"/>
          </a:xfrm>
          <a:prstGeom prst="rect">
            <a:avLst/>
          </a:prstGeom>
          <a:solidFill>
            <a:srgbClr val="0070C0">
              <a:alpha val="20000"/>
            </a:srgbClr>
          </a:solidFill>
          <a:ln>
            <a:solidFill>
              <a:schemeClr val="accent1">
                <a:lumMod val="75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Carrier sourcing and contracting</a:t>
            </a:r>
          </a:p>
        </p:txBody>
      </p:sp>
      <p:sp>
        <p:nvSpPr>
          <p:cNvPr id="36" name="TextBox 35"/>
          <p:cNvSpPr txBox="1"/>
          <p:nvPr/>
        </p:nvSpPr>
        <p:spPr>
          <a:xfrm>
            <a:off x="2590800" y="4782954"/>
            <a:ext cx="2221230" cy="381000"/>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Standard planning</a:t>
            </a:r>
          </a:p>
          <a:p>
            <a:r>
              <a:rPr lang="en-US" sz="1000" dirty="0">
                <a:solidFill>
                  <a:srgbClr val="263941"/>
                </a:solidFill>
                <a:latin typeface="Lato" panose="020F0502020204030203" pitchFamily="34" charset="0"/>
              </a:rPr>
              <a:t>(forward)</a:t>
            </a:r>
          </a:p>
        </p:txBody>
      </p:sp>
      <p:sp>
        <p:nvSpPr>
          <p:cNvPr id="37" name="TextBox 36"/>
          <p:cNvSpPr txBox="1"/>
          <p:nvPr/>
        </p:nvSpPr>
        <p:spPr>
          <a:xfrm>
            <a:off x="2574826" y="3858806"/>
            <a:ext cx="2221230" cy="381000"/>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Shipping instructions and documentation</a:t>
            </a:r>
          </a:p>
        </p:txBody>
      </p:sp>
      <p:sp>
        <p:nvSpPr>
          <p:cNvPr id="43" name="TextBox 42"/>
          <p:cNvSpPr txBox="1"/>
          <p:nvPr/>
        </p:nvSpPr>
        <p:spPr>
          <a:xfrm>
            <a:off x="7204710" y="4316006"/>
            <a:ext cx="2244090" cy="381000"/>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TM Business Analytics</a:t>
            </a:r>
          </a:p>
        </p:txBody>
      </p:sp>
      <p:sp>
        <p:nvSpPr>
          <p:cNvPr id="29" name="TextBox 28"/>
          <p:cNvSpPr txBox="1"/>
          <p:nvPr/>
        </p:nvSpPr>
        <p:spPr>
          <a:xfrm>
            <a:off x="4863043" y="2508603"/>
            <a:ext cx="2256317" cy="381000"/>
          </a:xfrm>
          <a:prstGeom prst="rect">
            <a:avLst/>
          </a:prstGeom>
          <a:solidFill>
            <a:srgbClr val="FCFC30">
              <a:alpha val="20000"/>
            </a:srgbClr>
          </a:solidFill>
          <a:ln>
            <a:solidFill>
              <a:srgbClr val="EB6D04"/>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Exception Management</a:t>
            </a:r>
          </a:p>
          <a:p>
            <a:r>
              <a:rPr lang="en-US" sz="1000" dirty="0">
                <a:solidFill>
                  <a:srgbClr val="263941"/>
                </a:solidFill>
                <a:latin typeface="Lato" panose="020F0502020204030203" pitchFamily="34" charset="0"/>
              </a:rPr>
              <a:t> reactive</a:t>
            </a:r>
          </a:p>
        </p:txBody>
      </p:sp>
      <p:sp>
        <p:nvSpPr>
          <p:cNvPr id="14" name="TextBox 13"/>
          <p:cNvSpPr txBox="1"/>
          <p:nvPr/>
        </p:nvSpPr>
        <p:spPr>
          <a:xfrm>
            <a:off x="4148191" y="904498"/>
            <a:ext cx="3828292" cy="400110"/>
          </a:xfrm>
          <a:prstGeom prst="rect">
            <a:avLst/>
          </a:prstGeom>
          <a:noFill/>
        </p:spPr>
        <p:txBody>
          <a:bodyPr wrap="none" rtlCol="0">
            <a:spAutoFit/>
          </a:bodyPr>
          <a:lstStyle/>
          <a:p>
            <a:r>
              <a:rPr lang="en-US" sz="2000" b="1" i="1" dirty="0">
                <a:solidFill>
                  <a:srgbClr val="263941"/>
                </a:solidFill>
                <a:latin typeface="Lato" panose="020F0502020204030203" pitchFamily="34" charset="0"/>
              </a:rPr>
              <a:t>Flexible, automated, plug &amp; play</a:t>
            </a:r>
          </a:p>
        </p:txBody>
      </p:sp>
      <p:sp>
        <p:nvSpPr>
          <p:cNvPr id="38" name="TextBox 37"/>
          <p:cNvSpPr txBox="1"/>
          <p:nvPr/>
        </p:nvSpPr>
        <p:spPr>
          <a:xfrm>
            <a:off x="2590800" y="2979003"/>
            <a:ext cx="2221230" cy="381000"/>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Mode selection</a:t>
            </a:r>
          </a:p>
        </p:txBody>
      </p:sp>
      <p:sp>
        <p:nvSpPr>
          <p:cNvPr id="39" name="TextBox 38"/>
          <p:cNvSpPr txBox="1"/>
          <p:nvPr/>
        </p:nvSpPr>
        <p:spPr>
          <a:xfrm>
            <a:off x="2590800" y="3429000"/>
            <a:ext cx="2221230" cy="381000"/>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Carrier selection</a:t>
            </a:r>
          </a:p>
        </p:txBody>
      </p:sp>
      <p:sp>
        <p:nvSpPr>
          <p:cNvPr id="40" name="TextBox 39"/>
          <p:cNvSpPr txBox="1"/>
          <p:nvPr/>
        </p:nvSpPr>
        <p:spPr>
          <a:xfrm>
            <a:off x="4869555" y="4782955"/>
            <a:ext cx="2244090" cy="380999"/>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Delivery trigger, shipment booking</a:t>
            </a:r>
          </a:p>
        </p:txBody>
      </p:sp>
      <p:sp>
        <p:nvSpPr>
          <p:cNvPr id="41" name="TextBox 40"/>
          <p:cNvSpPr txBox="1"/>
          <p:nvPr/>
        </p:nvSpPr>
        <p:spPr>
          <a:xfrm>
            <a:off x="4869555" y="4316007"/>
            <a:ext cx="2244090" cy="380999"/>
          </a:xfrm>
          <a:prstGeom prst="rect">
            <a:avLst/>
          </a:prstGeom>
          <a:solidFill>
            <a:srgbClr val="FCFC30">
              <a:alpha val="20000"/>
            </a:srgbClr>
          </a:solidFill>
          <a:ln>
            <a:solidFill>
              <a:srgbClr val="EB6D04"/>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Manual shipment creation</a:t>
            </a:r>
          </a:p>
        </p:txBody>
      </p:sp>
      <p:sp>
        <p:nvSpPr>
          <p:cNvPr id="42" name="TextBox 41"/>
          <p:cNvSpPr txBox="1"/>
          <p:nvPr/>
        </p:nvSpPr>
        <p:spPr>
          <a:xfrm>
            <a:off x="2574826" y="4316006"/>
            <a:ext cx="2221230" cy="381000"/>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System &amp; Solution planning</a:t>
            </a:r>
          </a:p>
          <a:p>
            <a:r>
              <a:rPr lang="en-US" sz="1000" dirty="0">
                <a:solidFill>
                  <a:srgbClr val="263941"/>
                </a:solidFill>
                <a:latin typeface="Lato" panose="020F0502020204030203" pitchFamily="34" charset="0"/>
              </a:rPr>
              <a:t>(backward)</a:t>
            </a:r>
          </a:p>
        </p:txBody>
      </p:sp>
      <p:sp>
        <p:nvSpPr>
          <p:cNvPr id="32" name="TextBox 31"/>
          <p:cNvSpPr txBox="1"/>
          <p:nvPr/>
        </p:nvSpPr>
        <p:spPr>
          <a:xfrm>
            <a:off x="2686388" y="6136908"/>
            <a:ext cx="1573530" cy="381000"/>
          </a:xfrm>
          <a:prstGeom prst="rect">
            <a:avLst/>
          </a:prstGeom>
          <a:solidFill>
            <a:srgbClr val="00B050">
              <a:alpha val="57000"/>
            </a:srgbClr>
          </a:solidFill>
          <a:ln>
            <a:solidFill>
              <a:schemeClr val="accent2">
                <a:lumMod val="60000"/>
                <a:lumOff val="40000"/>
              </a:schemeClr>
            </a:solidFill>
          </a:ln>
        </p:spPr>
        <p:txBody>
          <a:bodyPr wrap="square" lIns="0" rIns="0" bIns="91440" rtlCol="0" anchor="ctr" anchorCtr="0">
            <a:noAutofit/>
          </a:bodyPr>
          <a:lstStyle/>
          <a:p>
            <a:pPr marL="57150" algn="ctr">
              <a:tabLst>
                <a:tab pos="228600" algn="l"/>
              </a:tabLst>
            </a:pPr>
            <a:r>
              <a:rPr lang="en-US" sz="1000" dirty="0">
                <a:solidFill>
                  <a:srgbClr val="263941"/>
                </a:solidFill>
                <a:latin typeface="Lato" panose="020F0502020204030203" pitchFamily="34" charset="0"/>
              </a:rPr>
              <a:t>Automate</a:t>
            </a:r>
          </a:p>
        </p:txBody>
      </p:sp>
      <p:sp>
        <p:nvSpPr>
          <p:cNvPr id="33" name="TextBox 32"/>
          <p:cNvSpPr txBox="1"/>
          <p:nvPr/>
        </p:nvSpPr>
        <p:spPr>
          <a:xfrm>
            <a:off x="4362788" y="6102796"/>
            <a:ext cx="1573530" cy="381000"/>
          </a:xfrm>
          <a:prstGeom prst="rect">
            <a:avLst/>
          </a:prstGeom>
          <a:solidFill>
            <a:srgbClr val="FFFF99">
              <a:alpha val="62000"/>
            </a:srgbClr>
          </a:solidFill>
          <a:ln>
            <a:solidFill>
              <a:srgbClr val="FFFF00"/>
            </a:solidFill>
          </a:ln>
        </p:spPr>
        <p:txBody>
          <a:bodyPr wrap="square" lIns="0" rIns="0" bIns="91440" rtlCol="0" anchor="ctr" anchorCtr="0">
            <a:noAutofit/>
          </a:bodyPr>
          <a:lstStyle/>
          <a:p>
            <a:pPr marL="57150" algn="ctr">
              <a:tabLst>
                <a:tab pos="228600" algn="l"/>
              </a:tabLst>
            </a:pPr>
            <a:r>
              <a:rPr lang="en-US" sz="1000" dirty="0">
                <a:solidFill>
                  <a:srgbClr val="263941"/>
                </a:solidFill>
                <a:latin typeface="Lato" panose="020F0502020204030203" pitchFamily="34" charset="0"/>
              </a:rPr>
              <a:t>Out-source</a:t>
            </a:r>
          </a:p>
        </p:txBody>
      </p:sp>
      <p:sp>
        <p:nvSpPr>
          <p:cNvPr id="34" name="TextBox 33"/>
          <p:cNvSpPr txBox="1"/>
          <p:nvPr/>
        </p:nvSpPr>
        <p:spPr>
          <a:xfrm>
            <a:off x="6062337" y="6096496"/>
            <a:ext cx="1573530" cy="381000"/>
          </a:xfrm>
          <a:prstGeom prst="rect">
            <a:avLst/>
          </a:prstGeom>
          <a:solidFill>
            <a:srgbClr val="FFC000">
              <a:alpha val="48000"/>
            </a:srgbClr>
          </a:solidFill>
          <a:ln>
            <a:solidFill>
              <a:srgbClr val="FFC000"/>
            </a:solidFill>
          </a:ln>
        </p:spPr>
        <p:txBody>
          <a:bodyPr wrap="square" lIns="0" rIns="0" bIns="91440" rtlCol="0" anchor="ctr" anchorCtr="0">
            <a:noAutofit/>
          </a:bodyPr>
          <a:lstStyle/>
          <a:p>
            <a:pPr marL="57150" algn="ctr">
              <a:tabLst>
                <a:tab pos="228600" algn="l"/>
              </a:tabLst>
            </a:pPr>
            <a:r>
              <a:rPr lang="en-US" sz="1000" dirty="0">
                <a:solidFill>
                  <a:srgbClr val="263941"/>
                </a:solidFill>
                <a:latin typeface="Lato" panose="020F0502020204030203" pitchFamily="34" charset="0"/>
              </a:rPr>
              <a:t>Partnership</a:t>
            </a:r>
          </a:p>
        </p:txBody>
      </p:sp>
      <p:sp>
        <p:nvSpPr>
          <p:cNvPr id="44" name="TextBox 43"/>
          <p:cNvSpPr txBox="1"/>
          <p:nvPr/>
        </p:nvSpPr>
        <p:spPr>
          <a:xfrm>
            <a:off x="7724280" y="6096496"/>
            <a:ext cx="1573530" cy="381000"/>
          </a:xfrm>
          <a:prstGeom prst="rect">
            <a:avLst/>
          </a:prstGeom>
          <a:solidFill>
            <a:srgbClr val="0070C0">
              <a:alpha val="20000"/>
            </a:srgbClr>
          </a:solidFill>
          <a:ln>
            <a:solidFill>
              <a:schemeClr val="accent1">
                <a:lumMod val="75000"/>
              </a:schemeClr>
            </a:solidFill>
          </a:ln>
        </p:spPr>
        <p:txBody>
          <a:bodyPr wrap="square" lIns="0" rIns="0" bIns="91440" rtlCol="0" anchor="ctr" anchorCtr="0">
            <a:noAutofit/>
          </a:bodyPr>
          <a:lstStyle/>
          <a:p>
            <a:pPr marL="57150" algn="ctr">
              <a:tabLst>
                <a:tab pos="228600" algn="l"/>
              </a:tabLst>
            </a:pPr>
            <a:r>
              <a:rPr lang="en-US" sz="1000" dirty="0">
                <a:solidFill>
                  <a:srgbClr val="263941"/>
                </a:solidFill>
                <a:latin typeface="Lato" panose="020F0502020204030203" pitchFamily="34" charset="0"/>
              </a:rPr>
              <a:t>In-source</a:t>
            </a:r>
          </a:p>
        </p:txBody>
      </p:sp>
      <p:sp>
        <p:nvSpPr>
          <p:cNvPr id="45" name="TextBox 44"/>
          <p:cNvSpPr txBox="1"/>
          <p:nvPr/>
        </p:nvSpPr>
        <p:spPr>
          <a:xfrm>
            <a:off x="7227570" y="2519716"/>
            <a:ext cx="2221230" cy="381000"/>
          </a:xfrm>
          <a:prstGeom prst="rect">
            <a:avLst/>
          </a:prstGeom>
          <a:solidFill>
            <a:srgbClr val="0070C0">
              <a:alpha val="20000"/>
            </a:srgbClr>
          </a:solidFill>
          <a:ln>
            <a:solidFill>
              <a:schemeClr val="accent1">
                <a:lumMod val="75000"/>
              </a:schemeClr>
            </a:solidFill>
          </a:ln>
        </p:spPr>
        <p:txBody>
          <a:bodyPr wrap="square" lIns="0" rIns="0" bIns="91440" rtlCol="0" anchor="ctr" anchorCtr="0">
            <a:noAutofit/>
          </a:bodyPr>
          <a:lstStyle>
            <a:defPPr>
              <a:defRPr lang="de-DE"/>
            </a:defPPr>
            <a:lvl1pPr marL="57150" algn="ctr">
              <a:tabLst>
                <a:tab pos="228600" algn="l"/>
              </a:tabLst>
              <a:defRPr sz="1200"/>
            </a:lvl1pPr>
          </a:lstStyle>
          <a:p>
            <a:r>
              <a:rPr lang="en-US" sz="1000" dirty="0">
                <a:solidFill>
                  <a:srgbClr val="263941"/>
                </a:solidFill>
                <a:latin typeface="Lato" panose="020F0502020204030203" pitchFamily="34" charset="0"/>
              </a:rPr>
              <a:t>Network optimization</a:t>
            </a:r>
          </a:p>
          <a:p>
            <a:r>
              <a:rPr lang="en-US" sz="1000" dirty="0">
                <a:solidFill>
                  <a:srgbClr val="263941"/>
                </a:solidFill>
                <a:latin typeface="Lato" panose="020F0502020204030203" pitchFamily="34" charset="0"/>
              </a:rPr>
              <a:t>Supply Chain design</a:t>
            </a:r>
          </a:p>
        </p:txBody>
      </p:sp>
      <p:sp>
        <p:nvSpPr>
          <p:cNvPr id="3" name="TextBox 2">
            <a:extLst>
              <a:ext uri="{FF2B5EF4-FFF2-40B4-BE49-F238E27FC236}">
                <a16:creationId xmlns:a16="http://schemas.microsoft.com/office/drawing/2014/main" id="{382BA33F-01CF-8A69-B505-DA7FAFFF576F}"/>
              </a:ext>
            </a:extLst>
          </p:cNvPr>
          <p:cNvSpPr txBox="1"/>
          <p:nvPr/>
        </p:nvSpPr>
        <p:spPr>
          <a:xfrm>
            <a:off x="1584225" y="6125285"/>
            <a:ext cx="990601" cy="246221"/>
          </a:xfrm>
          <a:prstGeom prst="rect">
            <a:avLst/>
          </a:prstGeom>
          <a:noFill/>
        </p:spPr>
        <p:txBody>
          <a:bodyPr wrap="square" rtlCol="0">
            <a:spAutoFit/>
          </a:bodyPr>
          <a:lstStyle/>
          <a:p>
            <a:pPr marL="57150" algn="ctr">
              <a:tabLst>
                <a:tab pos="228600" algn="l"/>
              </a:tabLst>
            </a:pPr>
            <a:r>
              <a:rPr lang="en-US" sz="1000" b="1" dirty="0">
                <a:solidFill>
                  <a:srgbClr val="263941"/>
                </a:solidFill>
                <a:latin typeface="Lato" panose="020F0502020204030203" pitchFamily="34" charset="0"/>
              </a:rPr>
              <a:t>Legend:</a:t>
            </a:r>
            <a:endParaRPr lang="en-US" sz="1000" dirty="0"/>
          </a:p>
        </p:txBody>
      </p:sp>
      <p:sp>
        <p:nvSpPr>
          <p:cNvPr id="9" name="TextBox 8">
            <a:extLst>
              <a:ext uri="{FF2B5EF4-FFF2-40B4-BE49-F238E27FC236}">
                <a16:creationId xmlns:a16="http://schemas.microsoft.com/office/drawing/2014/main" id="{65068C08-E8BE-6B09-4E79-9B51D1572056}"/>
              </a:ext>
            </a:extLst>
          </p:cNvPr>
          <p:cNvSpPr txBox="1"/>
          <p:nvPr/>
        </p:nvSpPr>
        <p:spPr>
          <a:xfrm>
            <a:off x="10480431" y="6477496"/>
            <a:ext cx="1573530" cy="38050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3293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9385" y="394315"/>
            <a:ext cx="11198431" cy="446247"/>
          </a:xfrm>
        </p:spPr>
        <p:txBody>
          <a:bodyPr>
            <a:normAutofit fontScale="70000" lnSpcReduction="20000"/>
          </a:bodyPr>
          <a:lstStyle/>
          <a:p>
            <a:pPr algn="ctr"/>
            <a:r>
              <a:rPr lang="en-US" sz="2800" dirty="0">
                <a:solidFill>
                  <a:srgbClr val="263941"/>
                </a:solidFill>
                <a:latin typeface="Jura" pitchFamily="2" charset="0"/>
                <a:ea typeface="Jura" pitchFamily="2" charset="0"/>
              </a:rPr>
              <a:t>The </a:t>
            </a:r>
            <a:r>
              <a:rPr lang="en-US" sz="2800" b="1" dirty="0">
                <a:solidFill>
                  <a:srgbClr val="263941"/>
                </a:solidFill>
                <a:latin typeface="Jura" pitchFamily="2" charset="0"/>
                <a:ea typeface="Jura" pitchFamily="2" charset="0"/>
              </a:rPr>
              <a:t>changing</a:t>
            </a:r>
            <a:r>
              <a:rPr lang="en-US" sz="2800" dirty="0">
                <a:solidFill>
                  <a:srgbClr val="263941"/>
                </a:solidFill>
                <a:latin typeface="Jura" pitchFamily="2" charset="0"/>
                <a:ea typeface="Jura" pitchFamily="2" charset="0"/>
              </a:rPr>
              <a:t> environment requires new </a:t>
            </a:r>
            <a:r>
              <a:rPr lang="en-US" sz="2800" b="1" dirty="0">
                <a:solidFill>
                  <a:srgbClr val="263941"/>
                </a:solidFill>
                <a:latin typeface="Jura" pitchFamily="2" charset="0"/>
                <a:ea typeface="Jura" pitchFamily="2" charset="0"/>
              </a:rPr>
              <a:t>business models</a:t>
            </a:r>
            <a:r>
              <a:rPr lang="en-US" sz="2800" dirty="0">
                <a:solidFill>
                  <a:srgbClr val="263941"/>
                </a:solidFill>
                <a:latin typeface="Jura" pitchFamily="2" charset="0"/>
                <a:ea typeface="Jura" pitchFamily="2" charset="0"/>
              </a:rPr>
              <a:t> and </a:t>
            </a:r>
            <a:r>
              <a:rPr lang="en-US" sz="2800" b="1" dirty="0">
                <a:solidFill>
                  <a:srgbClr val="263941"/>
                </a:solidFill>
                <a:latin typeface="Jura" pitchFamily="2" charset="0"/>
                <a:ea typeface="Jura" pitchFamily="2" charset="0"/>
              </a:rPr>
              <a:t>partnership strategies</a:t>
            </a:r>
          </a:p>
          <a:p>
            <a:pPr algn="ctr"/>
            <a:endParaRPr lang="en-US" dirty="0"/>
          </a:p>
        </p:txBody>
      </p:sp>
      <p:sp>
        <p:nvSpPr>
          <p:cNvPr id="3" name="Text Placeholder 3"/>
          <p:cNvSpPr txBox="1">
            <a:spLocks/>
          </p:cNvSpPr>
          <p:nvPr/>
        </p:nvSpPr>
        <p:spPr>
          <a:xfrm>
            <a:off x="2456769" y="1007993"/>
            <a:ext cx="7163661" cy="3779251"/>
          </a:xfrm>
          <a:prstGeom prst="rect">
            <a:avLst/>
          </a:prstGeom>
        </p:spPr>
        <p:txBody>
          <a:bodyPr lIns="0" tIns="0" rIns="0" bIns="0" spcCol="432000"/>
          <a:lstStyle>
            <a:lvl1pPr marL="216000" indent="-216000" algn="l" defTabSz="914400" rtl="0" eaLnBrk="1" latinLnBrk="0" hangingPunct="1">
              <a:spcBef>
                <a:spcPts val="0"/>
              </a:spcBef>
              <a:buFont typeface="Arial" pitchFamily="34" charset="0"/>
              <a:buChar char="•"/>
              <a:defRPr sz="1800" kern="1200">
                <a:solidFill>
                  <a:schemeClr val="tx1"/>
                </a:solidFill>
                <a:latin typeface="+mn-lt"/>
                <a:ea typeface="+mn-ea"/>
                <a:cs typeface="+mn-cs"/>
              </a:defRPr>
            </a:lvl1pPr>
            <a:lvl2pPr marL="432000" indent="-216000" algn="l" defTabSz="914400" rtl="0" eaLnBrk="1" latinLnBrk="0" hangingPunct="1">
              <a:spcBef>
                <a:spcPts val="0"/>
              </a:spcBef>
              <a:buFont typeface="Arial" pitchFamily="34" charset="0"/>
              <a:buChar char="–"/>
              <a:defRPr sz="1800" kern="1200">
                <a:solidFill>
                  <a:schemeClr val="tx1"/>
                </a:solidFill>
                <a:latin typeface="+mn-lt"/>
                <a:ea typeface="+mn-ea"/>
                <a:cs typeface="+mn-cs"/>
              </a:defRPr>
            </a:lvl2pPr>
            <a:lvl3pPr marL="648000" indent="-216000" algn="l" defTabSz="914400" rtl="0" eaLnBrk="1" latinLnBrk="0" hangingPunct="1">
              <a:spcBef>
                <a:spcPts val="0"/>
              </a:spcBef>
              <a:buFont typeface="Wingdings" panose="05000000000000000000" pitchFamily="2" charset="2"/>
              <a:buChar char="§"/>
              <a:defRPr sz="1800" kern="1200">
                <a:solidFill>
                  <a:schemeClr val="tx1"/>
                </a:solidFill>
                <a:latin typeface="+mn-lt"/>
                <a:ea typeface="+mn-ea"/>
                <a:cs typeface="+mn-cs"/>
              </a:defRPr>
            </a:lvl3pPr>
            <a:lvl4pPr marL="864000" indent="-2160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4pPr>
            <a:lvl5pPr marL="1080000" indent="-228600" algn="l" defTabSz="914400" rtl="0" eaLnBrk="1" latinLnBrk="0" hangingPunct="1">
              <a:spcBef>
                <a:spcPts val="0"/>
              </a:spcBef>
              <a:buFont typeface="Calibri" panose="020F0502020204030204" pitchFamily="34" charset="0"/>
              <a:buChar char="─"/>
              <a:defRPr sz="1800" kern="1200">
                <a:solidFill>
                  <a:schemeClr val="tx1"/>
                </a:solidFill>
                <a:latin typeface="+mn-lt"/>
                <a:ea typeface="+mn-ea"/>
                <a:cs typeface="+mn-cs"/>
              </a:defRPr>
            </a:lvl5pPr>
            <a:lvl6pPr marL="1296000" indent="-228600" algn="l" defTabSz="914400" rtl="0" eaLnBrk="1" latinLnBrk="0" hangingPunct="1">
              <a:spcBef>
                <a:spcPts val="0"/>
              </a:spcBef>
              <a:buFont typeface="Calibri" panose="020F0502020204030204" pitchFamily="34" charset="0"/>
              <a:buChar char="─"/>
              <a:defRPr sz="1800" kern="1200">
                <a:solidFill>
                  <a:schemeClr val="tx1"/>
                </a:solidFill>
                <a:latin typeface="+mn-lt"/>
                <a:ea typeface="+mn-ea"/>
                <a:cs typeface="+mn-cs"/>
              </a:defRPr>
            </a:lvl6pPr>
            <a:lvl7pPr marL="1512000" indent="-216000" algn="l" defTabSz="914400" rtl="0" eaLnBrk="1" latinLnBrk="0" hangingPunct="1">
              <a:spcBef>
                <a:spcPts val="0"/>
              </a:spcBef>
              <a:buFont typeface="Calibri" panose="020F0502020204030204" pitchFamily="34" charset="0"/>
              <a:buChar char="─"/>
              <a:defRPr sz="1800" kern="1200">
                <a:solidFill>
                  <a:schemeClr val="tx1"/>
                </a:solidFill>
                <a:latin typeface="+mn-lt"/>
                <a:ea typeface="+mn-ea"/>
                <a:cs typeface="+mn-cs"/>
              </a:defRPr>
            </a:lvl7pPr>
            <a:lvl8pPr marL="1728000" indent="-216000" algn="l" defTabSz="914400" rtl="0" eaLnBrk="1" latinLnBrk="0" hangingPunct="1">
              <a:spcBef>
                <a:spcPts val="0"/>
              </a:spcBef>
              <a:buFont typeface="Calibri" panose="020F0502020204030204" pitchFamily="34" charset="0"/>
              <a:buChar char="─"/>
              <a:defRPr sz="1800" kern="1200">
                <a:solidFill>
                  <a:schemeClr val="tx1"/>
                </a:solidFill>
                <a:latin typeface="+mn-lt"/>
                <a:ea typeface="+mn-ea"/>
                <a:cs typeface="+mn-cs"/>
              </a:defRPr>
            </a:lvl8pPr>
            <a:lvl9pPr marL="1944000" indent="-216000" algn="l" defTabSz="914400" rtl="0" eaLnBrk="1" latinLnBrk="0" hangingPunct="1">
              <a:spcBef>
                <a:spcPts val="0"/>
              </a:spcBef>
              <a:buFont typeface="Calibri" panose="020F050202020403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263941"/>
                </a:solidFill>
                <a:latin typeface="Lato" panose="020F0502020204030203" pitchFamily="34" charset="0"/>
              </a:rPr>
              <a:t>Shared accountability model</a:t>
            </a:r>
            <a:endParaRPr lang="en-US" sz="2400" dirty="0">
              <a:solidFill>
                <a:srgbClr val="263941"/>
              </a:solidFill>
              <a:latin typeface="Lato" panose="020F0502020204030203" pitchFamily="34" charset="0"/>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br>
              <a:rPr lang="en-US" sz="1500" dirty="0">
                <a:solidFill>
                  <a:prstClr val="black"/>
                </a:solidFill>
              </a:rPr>
            </a:b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endParaRPr lang="en-US" sz="1500" dirty="0">
              <a:solidFill>
                <a:prstClr val="black"/>
              </a:solidFill>
            </a:endParaRPr>
          </a:p>
          <a:p>
            <a:pPr marL="0" indent="0" algn="ctr">
              <a:buNone/>
            </a:pPr>
            <a:r>
              <a:rPr lang="en-US" sz="2800" b="1" dirty="0">
                <a:latin typeface="Jura" pitchFamily="2" charset="0"/>
                <a:ea typeface="Jura" pitchFamily="2" charset="0"/>
              </a:rPr>
              <a:t>Joint commitment to quality, efficiency, and cost metrics = </a:t>
            </a:r>
            <a:br>
              <a:rPr lang="en-US" sz="2800" b="1" dirty="0">
                <a:latin typeface="Jura" pitchFamily="2" charset="0"/>
                <a:ea typeface="Jura" pitchFamily="2" charset="0"/>
              </a:rPr>
            </a:br>
            <a:r>
              <a:rPr lang="en-US" sz="2800" b="1" dirty="0">
                <a:latin typeface="Jura" pitchFamily="2" charset="0"/>
                <a:ea typeface="Jura" pitchFamily="2" charset="0"/>
              </a:rPr>
              <a:t>value us and our customers</a:t>
            </a:r>
          </a:p>
        </p:txBody>
      </p:sp>
      <p:grpSp>
        <p:nvGrpSpPr>
          <p:cNvPr id="13" name="Group 12"/>
          <p:cNvGrpSpPr/>
          <p:nvPr/>
        </p:nvGrpSpPr>
        <p:grpSpPr>
          <a:xfrm>
            <a:off x="1806096" y="1697804"/>
            <a:ext cx="7929135" cy="3462391"/>
            <a:chOff x="1540150" y="2446079"/>
            <a:chExt cx="6303688" cy="2583121"/>
          </a:xfrm>
        </p:grpSpPr>
        <p:sp>
          <p:nvSpPr>
            <p:cNvPr id="9" name="Oval 8"/>
            <p:cNvSpPr/>
            <p:nvPr/>
          </p:nvSpPr>
          <p:spPr>
            <a:xfrm>
              <a:off x="1540150" y="2468310"/>
              <a:ext cx="3963635" cy="256089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2125427" rtlCol="0" anchor="ctr"/>
            <a:lstStyle/>
            <a:p>
              <a:pPr algn="ctr" defTabSz="685617"/>
              <a:r>
                <a:rPr lang="en-US" sz="1350" dirty="0">
                  <a:solidFill>
                    <a:prstClr val="white"/>
                  </a:solidFill>
                  <a:latin typeface="Lato" panose="020F0502020204030203" pitchFamily="34" charset="0"/>
                </a:rPr>
                <a:t>   </a:t>
              </a:r>
              <a:r>
                <a:rPr lang="en-US" sz="2000" dirty="0">
                  <a:solidFill>
                    <a:srgbClr val="0070C0"/>
                  </a:solidFill>
                  <a:latin typeface="Lato" panose="020F0502020204030203" pitchFamily="34" charset="0"/>
                </a:rPr>
                <a:t>Customer</a:t>
              </a:r>
            </a:p>
          </p:txBody>
        </p:sp>
        <p:sp>
          <p:nvSpPr>
            <p:cNvPr id="10" name="Oval 9"/>
            <p:cNvSpPr/>
            <p:nvPr/>
          </p:nvSpPr>
          <p:spPr>
            <a:xfrm>
              <a:off x="3880203" y="2446079"/>
              <a:ext cx="3963635" cy="25608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51178" rIns="0" rtlCol="0" anchor="ctr"/>
            <a:lstStyle/>
            <a:p>
              <a:pPr algn="ctr" defTabSz="685617"/>
              <a:r>
                <a:rPr lang="en-US" sz="2000" dirty="0">
                  <a:solidFill>
                    <a:srgbClr val="0070C0"/>
                  </a:solidFill>
                  <a:latin typeface="Lato" panose="020F0502020204030203" pitchFamily="34" charset="0"/>
                </a:rPr>
                <a:t>RS Group</a:t>
              </a:r>
            </a:p>
          </p:txBody>
        </p:sp>
        <p:sp>
          <p:nvSpPr>
            <p:cNvPr id="11" name="Freeform 10"/>
            <p:cNvSpPr/>
            <p:nvPr/>
          </p:nvSpPr>
          <p:spPr>
            <a:xfrm>
              <a:off x="3521967" y="2704099"/>
              <a:ext cx="2116745" cy="2137326"/>
            </a:xfrm>
            <a:custGeom>
              <a:avLst/>
              <a:gdLst>
                <a:gd name="connsiteX0" fmla="*/ 1443355 w 2886710"/>
                <a:gd name="connsiteY0" fmla="*/ 0 h 2543868"/>
                <a:gd name="connsiteX1" fmla="*/ 1626152 w 2886710"/>
                <a:gd name="connsiteY1" fmla="*/ 43227 h 2543868"/>
                <a:gd name="connsiteX2" fmla="*/ 2886710 w 2886710"/>
                <a:gd name="connsiteY2" fmla="*/ 1271934 h 2543868"/>
                <a:gd name="connsiteX3" fmla="*/ 1626152 w 2886710"/>
                <a:gd name="connsiteY3" fmla="*/ 2500641 h 2543868"/>
                <a:gd name="connsiteX4" fmla="*/ 1443355 w 2886710"/>
                <a:gd name="connsiteY4" fmla="*/ 2543868 h 2543868"/>
                <a:gd name="connsiteX5" fmla="*/ 1260558 w 2886710"/>
                <a:gd name="connsiteY5" fmla="*/ 2500641 h 2543868"/>
                <a:gd name="connsiteX6" fmla="*/ 0 w 2886710"/>
                <a:gd name="connsiteY6" fmla="*/ 1271934 h 2543868"/>
                <a:gd name="connsiteX7" fmla="*/ 1260558 w 2886710"/>
                <a:gd name="connsiteY7" fmla="*/ 43227 h 254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710" h="2543868">
                  <a:moveTo>
                    <a:pt x="1443355" y="0"/>
                  </a:moveTo>
                  <a:lnTo>
                    <a:pt x="1626152" y="43227"/>
                  </a:lnTo>
                  <a:cubicBezTo>
                    <a:pt x="2366929" y="245663"/>
                    <a:pt x="2886710" y="719580"/>
                    <a:pt x="2886710" y="1271934"/>
                  </a:cubicBezTo>
                  <a:cubicBezTo>
                    <a:pt x="2886710" y="1824288"/>
                    <a:pt x="2366929" y="2298205"/>
                    <a:pt x="1626152" y="2500641"/>
                  </a:cubicBezTo>
                  <a:lnTo>
                    <a:pt x="1443355" y="2543868"/>
                  </a:lnTo>
                  <a:lnTo>
                    <a:pt x="1260558" y="2500641"/>
                  </a:lnTo>
                  <a:cubicBezTo>
                    <a:pt x="519781" y="2298205"/>
                    <a:pt x="0" y="1824288"/>
                    <a:pt x="0" y="1271934"/>
                  </a:cubicBezTo>
                  <a:cubicBezTo>
                    <a:pt x="0" y="719580"/>
                    <a:pt x="519781" y="245663"/>
                    <a:pt x="1260558" y="43227"/>
                  </a:cubicBezTo>
                  <a:close/>
                </a:path>
              </a:pathLst>
            </a:cu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4281" rIns="2125427" bIns="34281" numCol="1" spcCol="0" rtlCol="0" fromWordArt="0" anchor="ctr" anchorCtr="0" forceAA="0" compatLnSpc="1"/>
            <a:lstStyle/>
            <a:p>
              <a:pPr algn="ctr" defTabSz="685617"/>
              <a:endParaRPr lang="en-US" sz="1350" dirty="0">
                <a:solidFill>
                  <a:prstClr val="white"/>
                </a:solidFill>
              </a:endParaRPr>
            </a:p>
          </p:txBody>
        </p:sp>
        <p:sp>
          <p:nvSpPr>
            <p:cNvPr id="12" name="TextBox 11"/>
            <p:cNvSpPr txBox="1"/>
            <p:nvPr/>
          </p:nvSpPr>
          <p:spPr>
            <a:xfrm>
              <a:off x="3153707" y="2911884"/>
              <a:ext cx="2912753" cy="1151912"/>
            </a:xfrm>
            <a:prstGeom prst="rect">
              <a:avLst/>
            </a:prstGeom>
            <a:noFill/>
          </p:spPr>
          <p:txBody>
            <a:bodyPr wrap="square" rtlCol="0">
              <a:spAutoFit/>
            </a:bodyPr>
            <a:lstStyle/>
            <a:p>
              <a:pPr algn="ctr" defTabSz="685617">
                <a:spcAft>
                  <a:spcPts val="450"/>
                </a:spcAft>
              </a:pPr>
              <a:r>
                <a:rPr lang="en-US" sz="1600" b="1" dirty="0">
                  <a:solidFill>
                    <a:prstClr val="white"/>
                  </a:solidFill>
                  <a:latin typeface="Lato" panose="020F0502020204030203" pitchFamily="34" charset="0"/>
                </a:rPr>
                <a:t>Common Goals</a:t>
              </a:r>
            </a:p>
            <a:p>
              <a:pPr algn="ctr" defTabSz="685617">
                <a:spcBef>
                  <a:spcPts val="450"/>
                </a:spcBef>
              </a:pPr>
              <a:r>
                <a:rPr lang="en-US" sz="1400" spc="-22" dirty="0">
                  <a:solidFill>
                    <a:prstClr val="white"/>
                  </a:solidFill>
                  <a:latin typeface="Lato" panose="020F0502020204030203" pitchFamily="34" charset="0"/>
                </a:rPr>
                <a:t>Predictability</a:t>
              </a:r>
            </a:p>
            <a:p>
              <a:pPr algn="ctr" defTabSz="685617"/>
              <a:r>
                <a:rPr lang="en-US" sz="1400" spc="-22" dirty="0">
                  <a:solidFill>
                    <a:prstClr val="white"/>
                  </a:solidFill>
                  <a:latin typeface="Lato" panose="020F0502020204030203" pitchFamily="34" charset="0"/>
                </a:rPr>
                <a:t>Shared risk</a:t>
              </a:r>
            </a:p>
            <a:p>
              <a:pPr algn="ctr" defTabSz="685617"/>
              <a:r>
                <a:rPr lang="en-US" sz="1400" spc="-22" dirty="0">
                  <a:solidFill>
                    <a:prstClr val="white"/>
                  </a:solidFill>
                  <a:latin typeface="Lato" panose="020F0502020204030203" pitchFamily="34" charset="0"/>
                </a:rPr>
                <a:t>Continuous improvement</a:t>
              </a:r>
            </a:p>
            <a:p>
              <a:pPr algn="ctr" defTabSz="685617"/>
              <a:r>
                <a:rPr lang="en-US" sz="1400" spc="-22" dirty="0">
                  <a:solidFill>
                    <a:prstClr val="white"/>
                  </a:solidFill>
                  <a:latin typeface="Lato" panose="020F0502020204030203" pitchFamily="34" charset="0"/>
                </a:rPr>
                <a:t>Reduced operating expense</a:t>
              </a:r>
            </a:p>
            <a:p>
              <a:pPr algn="ctr" defTabSz="685617"/>
              <a:r>
                <a:rPr lang="en-US" sz="1400" spc="-22" dirty="0">
                  <a:solidFill>
                    <a:prstClr val="white"/>
                  </a:solidFill>
                  <a:latin typeface="Lato" panose="020F0502020204030203" pitchFamily="34" charset="0"/>
                </a:rPr>
                <a:t>Innovation</a:t>
              </a:r>
            </a:p>
          </p:txBody>
        </p:sp>
      </p:grpSp>
    </p:spTree>
    <p:extLst>
      <p:ext uri="{BB962C8B-B14F-4D97-AF65-F5344CB8AC3E}">
        <p14:creationId xmlns:p14="http://schemas.microsoft.com/office/powerpoint/2010/main" val="340584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5155934" y="510168"/>
            <a:ext cx="6481170" cy="782232"/>
          </a:xfrm>
        </p:spPr>
        <p:txBody>
          <a:bodyPr vert="horz" lIns="91440" tIns="45720" rIns="91440" bIns="45720" rtlCol="0" anchor="ctr">
            <a:normAutofit/>
          </a:bodyPr>
          <a:lstStyle/>
          <a:p>
            <a:pPr algn="ctr">
              <a:lnSpc>
                <a:spcPct val="100000"/>
              </a:lnSpc>
            </a:pPr>
            <a:r>
              <a:rPr lang="en-US" sz="2800" b="1" dirty="0">
                <a:solidFill>
                  <a:srgbClr val="263941"/>
                </a:solidFill>
                <a:latin typeface="Jura SemiBold" pitchFamily="2" charset="0"/>
                <a:ea typeface="Jura SemiBold" pitchFamily="2" charset="0"/>
                <a:cs typeface="Poppins Bold" panose="00000800000000000000" pitchFamily="2" charset="0"/>
              </a:rPr>
              <a:t>A Message From Our  Leadership </a:t>
            </a:r>
          </a:p>
          <a:p>
            <a:pPr indent="-228600">
              <a:lnSpc>
                <a:spcPct val="100000"/>
              </a:lnSpc>
              <a:buFont typeface="Arial" panose="020B0604020202020204" pitchFamily="34" charset="0"/>
              <a:buChar char="•"/>
            </a:pPr>
            <a:endParaRPr lang="en-US" dirty="0"/>
          </a:p>
        </p:txBody>
      </p:sp>
      <p:pic>
        <p:nvPicPr>
          <p:cNvPr id="7" name="Picture Placeholder 6" descr="A warehouse with shelves of boxes&#10;&#10;Description automatically generated">
            <a:extLst>
              <a:ext uri="{FF2B5EF4-FFF2-40B4-BE49-F238E27FC236}">
                <a16:creationId xmlns:a16="http://schemas.microsoft.com/office/drawing/2014/main" id="{40D9B927-1204-51A4-FCAB-4660E0BB869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591" r="31592"/>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30" name="Straight Connector 29">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9EC07A4-B0C5-1F8F-9229-67DC087A3B2B}"/>
              </a:ext>
            </a:extLst>
          </p:cNvPr>
          <p:cNvSpPr txBox="1"/>
          <p:nvPr/>
        </p:nvSpPr>
        <p:spPr>
          <a:xfrm>
            <a:off x="5203114" y="976525"/>
            <a:ext cx="6759302" cy="2308324"/>
          </a:xfrm>
          <a:prstGeom prst="rect">
            <a:avLst/>
          </a:prstGeom>
          <a:noFill/>
        </p:spPr>
        <p:txBody>
          <a:bodyPr wrap="square" rtlCol="0">
            <a:spAutoFit/>
          </a:bodyPr>
          <a:lstStyle/>
          <a:p>
            <a:r>
              <a:rPr lang="en-US" sz="1600" dirty="0">
                <a:solidFill>
                  <a:srgbClr val="263941"/>
                </a:solidFill>
                <a:effectLst/>
                <a:latin typeface="Lato Light" panose="020F0502020204030203" pitchFamily="34" charset="0"/>
                <a:ea typeface="Lato Light" panose="020F0502020204030203" pitchFamily="34" charset="0"/>
                <a:cs typeface="Lato Light" panose="020F0502020204030203" pitchFamily="34" charset="0"/>
              </a:rPr>
              <a:t>At RS Group, our mission is to provide unparalleled customer service in the logistics and warehousing industry. We are dedicated to ensuring each shipment and storage solution is managed with precision and care, leveraging our extensive network and innovative technology to meet our clients' needs efficiently. Our commitment is to build lasting relationships with our clients by delivering exceptional service and tailored logistics and warehousing solutions. We strive to be the dependable partner that businesses trust for all their transportation, storage, and fulfilment requirements, guaranteeing excellence in every aspect.</a:t>
            </a:r>
            <a:endParaRPr lang="en-US" sz="1600" dirty="0">
              <a:solidFill>
                <a:srgbClr val="263941"/>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21" name="Picture 20" descr="A person in a suit&#10;&#10;Description automatically generated">
            <a:extLst>
              <a:ext uri="{FF2B5EF4-FFF2-40B4-BE49-F238E27FC236}">
                <a16:creationId xmlns:a16="http://schemas.microsoft.com/office/drawing/2014/main" id="{BF708481-EAA4-C882-1F04-FFE302961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353" y="3409445"/>
            <a:ext cx="1828800" cy="1855629"/>
          </a:xfrm>
          <a:prstGeom prst="rect">
            <a:avLst/>
          </a:prstGeom>
        </p:spPr>
      </p:pic>
      <p:pic>
        <p:nvPicPr>
          <p:cNvPr id="31" name="Picture 30" descr="A person in a suit&#10;&#10;Description automatically generated">
            <a:extLst>
              <a:ext uri="{FF2B5EF4-FFF2-40B4-BE49-F238E27FC236}">
                <a16:creationId xmlns:a16="http://schemas.microsoft.com/office/drawing/2014/main" id="{CC085FDF-96D0-CE06-A6E0-80057E615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860" y="3422859"/>
            <a:ext cx="1828800" cy="1828800"/>
          </a:xfrm>
          <a:prstGeom prst="rect">
            <a:avLst/>
          </a:prstGeom>
        </p:spPr>
      </p:pic>
      <p:sp>
        <p:nvSpPr>
          <p:cNvPr id="33" name="TextBox 32">
            <a:extLst>
              <a:ext uri="{FF2B5EF4-FFF2-40B4-BE49-F238E27FC236}">
                <a16:creationId xmlns:a16="http://schemas.microsoft.com/office/drawing/2014/main" id="{81645C20-0A1F-9639-A142-40AB22ACD33E}"/>
              </a:ext>
            </a:extLst>
          </p:cNvPr>
          <p:cNvSpPr txBox="1"/>
          <p:nvPr/>
        </p:nvSpPr>
        <p:spPr>
          <a:xfrm>
            <a:off x="6026347" y="5433432"/>
            <a:ext cx="1828800" cy="914400"/>
          </a:xfrm>
          <a:prstGeom prst="rect">
            <a:avLst/>
          </a:prstGeom>
          <a:noFill/>
        </p:spPr>
        <p:txBody>
          <a:bodyPr wrap="square" rtlCol="0">
            <a:spAutoFit/>
          </a:bodyPr>
          <a:lstStyle/>
          <a:p>
            <a:pPr algn="ctr"/>
            <a:r>
              <a:rPr lang="en-US" dirty="0">
                <a:latin typeface="Lato" panose="020F0502020204030203" pitchFamily="34" charset="0"/>
              </a:rPr>
              <a:t>Brent Staton</a:t>
            </a:r>
          </a:p>
          <a:p>
            <a:pPr algn="ctr"/>
            <a:r>
              <a:rPr lang="en-US" dirty="0">
                <a:latin typeface="Lato" panose="020F0502020204030203" pitchFamily="34" charset="0"/>
              </a:rPr>
              <a:t>Founder &amp; CEO</a:t>
            </a:r>
          </a:p>
        </p:txBody>
      </p:sp>
      <p:sp>
        <p:nvSpPr>
          <p:cNvPr id="34" name="TextBox 33">
            <a:extLst>
              <a:ext uri="{FF2B5EF4-FFF2-40B4-BE49-F238E27FC236}">
                <a16:creationId xmlns:a16="http://schemas.microsoft.com/office/drawing/2014/main" id="{BD1E6AA6-46B9-A38A-21FC-4D9E1538F920}"/>
              </a:ext>
            </a:extLst>
          </p:cNvPr>
          <p:cNvSpPr txBox="1"/>
          <p:nvPr/>
        </p:nvSpPr>
        <p:spPr>
          <a:xfrm>
            <a:off x="8831656" y="5424535"/>
            <a:ext cx="1828800" cy="914400"/>
          </a:xfrm>
          <a:prstGeom prst="rect">
            <a:avLst/>
          </a:prstGeom>
          <a:noFill/>
        </p:spPr>
        <p:txBody>
          <a:bodyPr wrap="square" rtlCol="0">
            <a:spAutoFit/>
          </a:bodyPr>
          <a:lstStyle/>
          <a:p>
            <a:pPr algn="ctr"/>
            <a:r>
              <a:rPr lang="en-US" dirty="0">
                <a:latin typeface="Lato" panose="020F0502020204030203" pitchFamily="34" charset="0"/>
              </a:rPr>
              <a:t>Christian Reyes</a:t>
            </a:r>
          </a:p>
          <a:p>
            <a:pPr algn="ctr"/>
            <a:r>
              <a:rPr lang="en-US" dirty="0">
                <a:latin typeface="Lato" panose="020F0502020204030203" pitchFamily="34" charset="0"/>
              </a:rPr>
              <a:t>Founder &amp; CEO</a:t>
            </a:r>
          </a:p>
        </p:txBody>
      </p:sp>
    </p:spTree>
    <p:extLst>
      <p:ext uri="{BB962C8B-B14F-4D97-AF65-F5344CB8AC3E}">
        <p14:creationId xmlns:p14="http://schemas.microsoft.com/office/powerpoint/2010/main" val="1038351183"/>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0BE78-9FDF-401B-B412-3AA10EC5BEA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30E62E91-3991-445A-ADE0-DB143B39320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{B7A44AF7-4BFD-43EE-B785-82C23F5C4FB4}tf22797433_win32</Template>
  <TotalTime>3245</TotalTime>
  <Words>628</Words>
  <Application>Microsoft Office PowerPoint</Application>
  <PresentationFormat>Widescreen</PresentationFormat>
  <Paragraphs>151</Paragraphs>
  <Slides>10</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Aptos</vt:lpstr>
      <vt:lpstr>Arial</vt:lpstr>
      <vt:lpstr>Calibri</vt:lpstr>
      <vt:lpstr>Jura</vt:lpstr>
      <vt:lpstr>Jura SemiBold</vt:lpstr>
      <vt:lpstr>Lato</vt:lpstr>
      <vt:lpstr>Lato Light</vt:lpstr>
      <vt:lpstr>Univers Condensed Light</vt:lpstr>
      <vt:lpstr>Walbaum Display Light</vt:lpstr>
      <vt:lpstr>Wingdings</vt:lpstr>
      <vt:lpstr>AngleLinesVTI</vt:lpstr>
      <vt:lpstr>PowerPoint Presentation</vt:lpstr>
      <vt:lpstr>Core Values</vt:lpstr>
      <vt:lpstr>RSG - Ready ship go!</vt:lpstr>
      <vt:lpstr>Technology</vt:lpstr>
      <vt:lpstr>Technology</vt:lpstr>
      <vt:lpstr>wAREHOUSING</vt:lpstr>
      <vt:lpstr>PowerPoint Presentation</vt:lpstr>
      <vt:lpstr>PowerPoint Presentation</vt:lpstr>
      <vt:lpstr>PowerPoint Presentation</vt:lpstr>
      <vt:lpstr>Get a quote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Tiffany Connelly</dc:creator>
  <cp:lastModifiedBy>Tiffany Connelly</cp:lastModifiedBy>
  <cp:revision>5</cp:revision>
  <dcterms:created xsi:type="dcterms:W3CDTF">2025-01-03T15:55:56Z</dcterms:created>
  <dcterms:modified xsi:type="dcterms:W3CDTF">2025-06-02T15:31:17Z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